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334" r:id="rId4"/>
    <p:sldId id="293" r:id="rId5"/>
    <p:sldId id="262" r:id="rId6"/>
    <p:sldId id="335" r:id="rId7"/>
    <p:sldId id="299" r:id="rId8"/>
    <p:sldId id="382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292" r:id="rId17"/>
    <p:sldId id="343" r:id="rId18"/>
    <p:sldId id="345" r:id="rId19"/>
    <p:sldId id="344" r:id="rId20"/>
    <p:sldId id="302" r:id="rId21"/>
    <p:sldId id="348" r:id="rId22"/>
    <p:sldId id="346" r:id="rId23"/>
    <p:sldId id="349" r:id="rId24"/>
    <p:sldId id="350" r:id="rId25"/>
    <p:sldId id="359" r:id="rId26"/>
    <p:sldId id="347" r:id="rId27"/>
    <p:sldId id="361" r:id="rId28"/>
    <p:sldId id="362" r:id="rId29"/>
    <p:sldId id="381" r:id="rId30"/>
    <p:sldId id="351" r:id="rId31"/>
    <p:sldId id="369" r:id="rId32"/>
    <p:sldId id="352" r:id="rId33"/>
    <p:sldId id="373" r:id="rId34"/>
    <p:sldId id="273" r:id="rId35"/>
    <p:sldId id="374" r:id="rId36"/>
    <p:sldId id="375" r:id="rId37"/>
    <p:sldId id="376" r:id="rId38"/>
    <p:sldId id="377" r:id="rId39"/>
    <p:sldId id="330" r:id="rId40"/>
    <p:sldId id="283" r:id="rId41"/>
    <p:sldId id="378" r:id="rId42"/>
    <p:sldId id="379" r:id="rId43"/>
    <p:sldId id="380" r:id="rId44"/>
    <p:sldId id="383" r:id="rId45"/>
    <p:sldId id="360" r:id="rId46"/>
    <p:sldId id="384" r:id="rId47"/>
    <p:sldId id="327" r:id="rId48"/>
    <p:sldId id="287" r:id="rId49"/>
    <p:sldId id="332" r:id="rId50"/>
    <p:sldId id="289" r:id="rId5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gnacio Lopez Moreno" initials="" lastIdx="1" clrIdx="0"/>
  <p:cmAuthor id="1" name="Alan Papir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0E07A5-0D84-4496-8E13-A0CC3D2523DF}">
  <a:tblStyle styleId="{010E07A5-0D84-4496-8E13-A0CC3D2523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52"/>
    <p:restoredTop sz="96414"/>
  </p:normalViewPr>
  <p:slideViewPr>
    <p:cSldViewPr snapToGrid="0">
      <p:cViewPr varScale="1">
        <p:scale>
          <a:sx n="169" d="100"/>
          <a:sy n="169" d="100"/>
        </p:scale>
        <p:origin x="37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467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https://arxiv.org/abs/1710.10467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627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826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035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21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060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459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0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234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3062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218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2210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133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162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341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460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372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2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7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56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0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50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16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A6353-89D7-2942-BB85-DF754D2664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8671" y="292043"/>
            <a:ext cx="1693950" cy="1251167"/>
          </a:xfrm>
          <a:prstGeom prst="rect">
            <a:avLst/>
          </a:prstGeom>
        </p:spPr>
      </p:pic>
      <p:sp>
        <p:nvSpPr>
          <p:cNvPr id="17" name="Shape 17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256960" y="729848"/>
            <a:ext cx="1094856" cy="356807"/>
            <a:chOff x="0" y="0"/>
            <a:chExt cx="2077525" cy="676925"/>
          </a:xfrm>
        </p:grpSpPr>
        <p:sp>
          <p:nvSpPr>
            <p:cNvPr id="19" name="Shape 19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7" name="Shape 27" descr="IEEE-sps.ai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4891004" y="4348253"/>
            <a:ext cx="2493301" cy="623325"/>
          </a:xfrm>
          <a:prstGeom prst="rect">
            <a:avLst/>
          </a:prstGeom>
          <a:noFill/>
          <a:ln>
            <a:noFill/>
          </a:ln>
          <a:effectLst>
            <a:outerShdw blurRad="63500" dist="38100" dir="1500000" rotWithShape="0">
              <a:srgbClr val="000000">
                <a:alpha val="71000"/>
              </a:srgbClr>
            </a:outerShdw>
          </a:effectLst>
        </p:spPr>
      </p:pic>
      <p:pic>
        <p:nvPicPr>
          <p:cNvPr id="28" name="Shape 28" descr="IEEE.ai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615828" y="4612300"/>
            <a:ext cx="1201250" cy="359275"/>
          </a:xfrm>
          <a:prstGeom prst="rect">
            <a:avLst/>
          </a:prstGeom>
          <a:noFill/>
          <a:ln>
            <a:noFill/>
          </a:ln>
          <a:effectLst>
            <a:outerShdw blurRad="63500" dist="38100" dir="2700000" rotWithShape="0">
              <a:srgbClr val="000000">
                <a:alpha val="38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26493-EB16-D844-B7CF-3BF8CDC247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05970" y="304800"/>
            <a:ext cx="1944380" cy="1177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 hasCustomPrompt="1"/>
          </p:nvPr>
        </p:nvSpPr>
        <p:spPr>
          <a:xfrm>
            <a:off x="180900" y="1106125"/>
            <a:ext cx="8782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80900" y="3152225"/>
            <a:ext cx="87822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33" name="Shape 33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40395" y="1143700"/>
            <a:ext cx="412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80900" y="456800"/>
            <a:ext cx="878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8563" y="446900"/>
            <a:ext cx="4045200" cy="95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76225" y="1454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3534336" y="2402400"/>
            <a:ext cx="3930000" cy="274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885361" y="2773950"/>
            <a:ext cx="3211500" cy="218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176223" y="4848071"/>
            <a:ext cx="532885" cy="173631"/>
            <a:chOff x="0" y="0"/>
            <a:chExt cx="2077525" cy="676925"/>
          </a:xfrm>
        </p:grpSpPr>
        <p:sp>
          <p:nvSpPr>
            <p:cNvPr id="7" name="Shape 7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0" t="0" r="0" b="0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0" t="0" r="0" b="0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0" t="0" r="0" b="0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0" t="0" r="0" b="0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0" t="0" r="0" b="0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None/>
              <a:defRPr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oboto"/>
              <a:buNone/>
              <a:defRPr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xGPZQeeO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google/uis-rnn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q2012.github.io/awesome-diarization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311700" y="1581700"/>
            <a:ext cx="8520600" cy="12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dirty="0"/>
              <a:t>Fully Supervised Speaker </a:t>
            </a:r>
            <a:r>
              <a:rPr lang="en-US" dirty="0" err="1"/>
              <a:t>Diarization</a:t>
            </a:r>
            <a:br>
              <a:rPr lang="en-US" dirty="0"/>
            </a:br>
            <a:r>
              <a:rPr lang="en-US" sz="2400" i="1" dirty="0">
                <a:solidFill>
                  <a:schemeClr val="tx1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Say Goodbye to clustering</a:t>
            </a:r>
            <a:endParaRPr sz="2400" i="1" dirty="0">
              <a:solidFill>
                <a:schemeClr val="tx1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840921" y="3091550"/>
            <a:ext cx="7453993" cy="13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 sz="1800" dirty="0"/>
              <a:t>Authors: 		</a:t>
            </a:r>
            <a:r>
              <a:rPr lang="en-US" sz="1800" i="1" dirty="0" err="1"/>
              <a:t>Aonan</a:t>
            </a:r>
            <a:r>
              <a:rPr lang="en-US" sz="1800" i="1" dirty="0"/>
              <a:t> Zhang, Quan Wang, </a:t>
            </a:r>
            <a:r>
              <a:rPr lang="en-US" sz="1800" i="1" dirty="0" err="1"/>
              <a:t>Zhenyao</a:t>
            </a:r>
            <a:r>
              <a:rPr lang="en-US" sz="1800" i="1" dirty="0"/>
              <a:t> Zhu,</a:t>
            </a:r>
          </a:p>
          <a:p>
            <a:pPr marL="0" indent="0">
              <a:lnSpc>
                <a:spcPct val="150000"/>
              </a:lnSpc>
            </a:pPr>
            <a:r>
              <a:rPr lang="en-US" sz="1800" i="1" dirty="0"/>
              <a:t>		John Paisley, Chong Wang</a:t>
            </a:r>
          </a:p>
          <a:p>
            <a:pPr marL="0" indent="0">
              <a:lnSpc>
                <a:spcPct val="150000"/>
              </a:lnSpc>
            </a:pPr>
            <a:r>
              <a:rPr lang="en" sz="1800" dirty="0"/>
              <a:t>Presented by: 	</a:t>
            </a:r>
            <a:r>
              <a:rPr lang="en" sz="1800" i="1" dirty="0"/>
              <a:t>Quan Wang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8"/>
    </mc:Choice>
    <mc:Fallback xmlns="">
      <p:transition spd="slow" advTm="37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152">
            <a:extLst>
              <a:ext uri="{FF2B5EF4-FFF2-40B4-BE49-F238E27FC236}">
                <a16:creationId xmlns:a16="http://schemas.microsoft.com/office/drawing/2014/main" id="{4E302BC7-2611-0449-B6EE-806264897821}"/>
              </a:ext>
            </a:extLst>
          </p:cNvPr>
          <p:cNvSpPr/>
          <p:nvPr/>
        </p:nvSpPr>
        <p:spPr>
          <a:xfrm>
            <a:off x="872251" y="985581"/>
            <a:ext cx="3230965" cy="196530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9CCF6-4431-A449-9323-6C784C41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487AD2-0DED-AF4B-A002-12E592C4A36F}"/>
              </a:ext>
            </a:extLst>
          </p:cNvPr>
          <p:cNvGrpSpPr/>
          <p:nvPr/>
        </p:nvGrpSpPr>
        <p:grpSpPr>
          <a:xfrm>
            <a:off x="1041567" y="1321428"/>
            <a:ext cx="2756062" cy="1406611"/>
            <a:chOff x="426524" y="1236172"/>
            <a:chExt cx="2756062" cy="140661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ED5737-25A3-ED43-A1DD-AF525822F203}"/>
                </a:ext>
              </a:extLst>
            </p:cNvPr>
            <p:cNvSpPr/>
            <p:nvPr/>
          </p:nvSpPr>
          <p:spPr>
            <a:xfrm>
              <a:off x="1490354" y="1662545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841CA0-FB95-1444-A066-577515AD10C9}"/>
                </a:ext>
              </a:extLst>
            </p:cNvPr>
            <p:cNvSpPr/>
            <p:nvPr/>
          </p:nvSpPr>
          <p:spPr>
            <a:xfrm>
              <a:off x="1221180" y="1904010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89DD9D-3916-1B40-A046-3115FFA2533E}"/>
                </a:ext>
              </a:extLst>
            </p:cNvPr>
            <p:cNvSpPr/>
            <p:nvPr/>
          </p:nvSpPr>
          <p:spPr>
            <a:xfrm>
              <a:off x="1539834" y="2095686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B7717F-DB16-F040-9758-F752F971F754}"/>
                </a:ext>
              </a:extLst>
            </p:cNvPr>
            <p:cNvSpPr/>
            <p:nvPr/>
          </p:nvSpPr>
          <p:spPr>
            <a:xfrm>
              <a:off x="1765465" y="1945570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B21E1F-2631-D94B-B8A2-84A178955721}"/>
                </a:ext>
              </a:extLst>
            </p:cNvPr>
            <p:cNvSpPr/>
            <p:nvPr/>
          </p:nvSpPr>
          <p:spPr>
            <a:xfrm>
              <a:off x="2080161" y="1585355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086428-A5EF-614A-A9F4-A2DA8799AA0A}"/>
                </a:ext>
              </a:extLst>
            </p:cNvPr>
            <p:cNvSpPr/>
            <p:nvPr/>
          </p:nvSpPr>
          <p:spPr>
            <a:xfrm>
              <a:off x="2080161" y="2018497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2E624F-948D-8F49-B8D8-2A24F71E4F2F}"/>
                </a:ext>
              </a:extLst>
            </p:cNvPr>
            <p:cNvSpPr/>
            <p:nvPr/>
          </p:nvSpPr>
          <p:spPr>
            <a:xfrm>
              <a:off x="2287980" y="1836715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87DB89-C2E7-4C41-811C-50FDC929D604}"/>
                </a:ext>
              </a:extLst>
            </p:cNvPr>
            <p:cNvSpPr/>
            <p:nvPr/>
          </p:nvSpPr>
          <p:spPr>
            <a:xfrm>
              <a:off x="2422567" y="2333197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60BE53-A835-E84D-93BC-D40BC8998A55}"/>
                </a:ext>
              </a:extLst>
            </p:cNvPr>
            <p:cNvSpPr/>
            <p:nvPr/>
          </p:nvSpPr>
          <p:spPr>
            <a:xfrm>
              <a:off x="977736" y="1522019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69E8F1-54D1-0D4E-9A8A-AA73B899FB72}"/>
                </a:ext>
              </a:extLst>
            </p:cNvPr>
            <p:cNvSpPr/>
            <p:nvPr/>
          </p:nvSpPr>
          <p:spPr>
            <a:xfrm>
              <a:off x="1054925" y="2178817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62D552-6A3D-A542-80B4-ACC6C95C1AEA}"/>
                </a:ext>
              </a:extLst>
            </p:cNvPr>
            <p:cNvSpPr/>
            <p:nvPr/>
          </p:nvSpPr>
          <p:spPr>
            <a:xfrm>
              <a:off x="2370117" y="1236172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D2936C-8C23-5F40-A4FB-A79C41C18C2B}"/>
                </a:ext>
              </a:extLst>
            </p:cNvPr>
            <p:cNvSpPr/>
            <p:nvPr/>
          </p:nvSpPr>
          <p:spPr>
            <a:xfrm>
              <a:off x="2707576" y="2265901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F41EF-ABC2-2841-8092-DD3ED064DB6C}"/>
                </a:ext>
              </a:extLst>
            </p:cNvPr>
            <p:cNvSpPr/>
            <p:nvPr/>
          </p:nvSpPr>
          <p:spPr>
            <a:xfrm>
              <a:off x="2674916" y="1565561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60519F-5AA3-6B49-AC8E-222C54B9842B}"/>
                </a:ext>
              </a:extLst>
            </p:cNvPr>
            <p:cNvSpPr/>
            <p:nvPr/>
          </p:nvSpPr>
          <p:spPr>
            <a:xfrm>
              <a:off x="714501" y="1858486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C452F49-E1FC-5A46-9E67-13D3619A6E9C}"/>
                </a:ext>
              </a:extLst>
            </p:cNvPr>
            <p:cNvSpPr/>
            <p:nvPr/>
          </p:nvSpPr>
          <p:spPr>
            <a:xfrm>
              <a:off x="1274619" y="2343087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F4FDE1-E93C-2F4D-9F64-A1CAA88CEB7A}"/>
                </a:ext>
              </a:extLst>
            </p:cNvPr>
            <p:cNvSpPr/>
            <p:nvPr/>
          </p:nvSpPr>
          <p:spPr>
            <a:xfrm>
              <a:off x="2861956" y="1904008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57CE32-3977-0446-925F-F05FD2F4D1A7}"/>
                </a:ext>
              </a:extLst>
            </p:cNvPr>
            <p:cNvSpPr/>
            <p:nvPr/>
          </p:nvSpPr>
          <p:spPr>
            <a:xfrm>
              <a:off x="2335481" y="2108398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AF92704-A072-534A-BE56-493EE26100B8}"/>
                </a:ext>
              </a:extLst>
            </p:cNvPr>
            <p:cNvSpPr/>
            <p:nvPr/>
          </p:nvSpPr>
          <p:spPr>
            <a:xfrm>
              <a:off x="3016335" y="2487576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40D8B5-8A9E-B24E-93B5-FF8D0D5915BA}"/>
                </a:ext>
              </a:extLst>
            </p:cNvPr>
            <p:cNvSpPr/>
            <p:nvPr/>
          </p:nvSpPr>
          <p:spPr>
            <a:xfrm>
              <a:off x="643249" y="2169751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8D9F26-0548-864B-9611-D1F31678B2A3}"/>
                </a:ext>
              </a:extLst>
            </p:cNvPr>
            <p:cNvSpPr/>
            <p:nvPr/>
          </p:nvSpPr>
          <p:spPr>
            <a:xfrm>
              <a:off x="831273" y="2488404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77E1DD-ED38-A245-8C92-FD0240023A7A}"/>
                </a:ext>
              </a:extLst>
            </p:cNvPr>
            <p:cNvSpPr/>
            <p:nvPr/>
          </p:nvSpPr>
          <p:spPr>
            <a:xfrm>
              <a:off x="426524" y="1602022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9549BEB-D1D3-6641-9346-9C56107BAAFA}"/>
                </a:ext>
              </a:extLst>
            </p:cNvPr>
            <p:cNvSpPr/>
            <p:nvPr/>
          </p:nvSpPr>
          <p:spPr>
            <a:xfrm>
              <a:off x="3028207" y="1419933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56DFCD-8EB4-944B-A77B-6774C861577B}"/>
              </a:ext>
            </a:extLst>
          </p:cNvPr>
          <p:cNvGrpSpPr/>
          <p:nvPr/>
        </p:nvGrpSpPr>
        <p:grpSpPr>
          <a:xfrm>
            <a:off x="5399811" y="945637"/>
            <a:ext cx="3230965" cy="2005250"/>
            <a:chOff x="5399811" y="945637"/>
            <a:chExt cx="3230965" cy="2005250"/>
          </a:xfrm>
        </p:grpSpPr>
        <p:sp>
          <p:nvSpPr>
            <p:cNvPr id="77" name="Shape 152">
              <a:extLst>
                <a:ext uri="{FF2B5EF4-FFF2-40B4-BE49-F238E27FC236}">
                  <a16:creationId xmlns:a16="http://schemas.microsoft.com/office/drawing/2014/main" id="{09D764D7-F833-4C4E-87CD-A7758F59E09C}"/>
                </a:ext>
              </a:extLst>
            </p:cNvPr>
            <p:cNvSpPr/>
            <p:nvPr/>
          </p:nvSpPr>
          <p:spPr>
            <a:xfrm>
              <a:off x="5399811" y="985580"/>
              <a:ext cx="3230965" cy="1965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42888" dist="76200" dir="3720000" algn="bl" rotWithShape="0">
                <a:srgbClr val="434343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D211077-9CF4-DD44-85CA-BF5810E9E18D}"/>
                </a:ext>
              </a:extLst>
            </p:cNvPr>
            <p:cNvGrpSpPr/>
            <p:nvPr/>
          </p:nvGrpSpPr>
          <p:grpSpPr>
            <a:xfrm>
              <a:off x="5475021" y="1321428"/>
              <a:ext cx="2590802" cy="1290987"/>
              <a:chOff x="4894609" y="1196589"/>
              <a:chExt cx="2590802" cy="129098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473DA90-C28A-F640-B2C5-6E07A190A5B2}"/>
                  </a:ext>
                </a:extLst>
              </p:cNvPr>
              <p:cNvSpPr/>
              <p:nvPr/>
            </p:nvSpPr>
            <p:spPr>
              <a:xfrm>
                <a:off x="5169724" y="171994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C473BDC-545A-BA41-8B41-75C326E0E610}"/>
                  </a:ext>
                </a:extLst>
              </p:cNvPr>
              <p:cNvSpPr/>
              <p:nvPr/>
            </p:nvSpPr>
            <p:spPr>
              <a:xfrm>
                <a:off x="5363686" y="1454722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D2ACE39-1867-0241-A4C2-239A37FF7A93}"/>
                  </a:ext>
                </a:extLst>
              </p:cNvPr>
              <p:cNvSpPr/>
              <p:nvPr/>
            </p:nvSpPr>
            <p:spPr>
              <a:xfrm>
                <a:off x="5698176" y="1991094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817B929-27DB-A047-A805-5607E6EC3E09}"/>
                  </a:ext>
                </a:extLst>
              </p:cNvPr>
              <p:cNvSpPr/>
              <p:nvPr/>
            </p:nvSpPr>
            <p:spPr>
              <a:xfrm>
                <a:off x="5209307" y="205838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6594E87-7A41-954F-A041-4C5594B4AA41}"/>
                  </a:ext>
                </a:extLst>
              </p:cNvPr>
              <p:cNvSpPr/>
              <p:nvPr/>
            </p:nvSpPr>
            <p:spPr>
              <a:xfrm>
                <a:off x="5969329" y="175952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ABAB7D-704D-5446-BAF7-35392BC7638E}"/>
                  </a:ext>
                </a:extLst>
              </p:cNvPr>
              <p:cNvSpPr/>
              <p:nvPr/>
            </p:nvSpPr>
            <p:spPr>
              <a:xfrm>
                <a:off x="5795154" y="15174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1065F4-22CB-1D4B-A8E2-4431DF53C8B5}"/>
                  </a:ext>
                </a:extLst>
              </p:cNvPr>
              <p:cNvSpPr/>
              <p:nvPr/>
            </p:nvSpPr>
            <p:spPr>
              <a:xfrm>
                <a:off x="6806540" y="223704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CB2C086-9CD5-6C44-92B9-1F5D42573A03}"/>
                  </a:ext>
                </a:extLst>
              </p:cNvPr>
              <p:cNvSpPr/>
              <p:nvPr/>
            </p:nvSpPr>
            <p:spPr>
              <a:xfrm>
                <a:off x="6384965" y="20583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3CC657D-7973-B142-AA34-5B72FD48084D}"/>
                  </a:ext>
                </a:extLst>
              </p:cNvPr>
              <p:cNvSpPr/>
              <p:nvPr/>
            </p:nvSpPr>
            <p:spPr>
              <a:xfrm>
                <a:off x="6462154" y="1480453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9B95B7F-87F8-AD45-8EFE-8D02D043F417}"/>
                  </a:ext>
                </a:extLst>
              </p:cNvPr>
              <p:cNvSpPr/>
              <p:nvPr/>
            </p:nvSpPr>
            <p:spPr>
              <a:xfrm>
                <a:off x="6960919" y="1196589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91E0723-8215-7B45-BDB1-DE2615494AD3}"/>
                  </a:ext>
                </a:extLst>
              </p:cNvPr>
              <p:cNvSpPr/>
              <p:nvPr/>
            </p:nvSpPr>
            <p:spPr>
              <a:xfrm>
                <a:off x="5389413" y="233319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E596E9C-E697-D140-9676-1DE8725689C7}"/>
                  </a:ext>
                </a:extLst>
              </p:cNvPr>
              <p:cNvSpPr/>
              <p:nvPr/>
            </p:nvSpPr>
            <p:spPr>
              <a:xfrm>
                <a:off x="6749139" y="1704104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3646946-7A3B-C346-A89E-551AEBA6717D}"/>
                  </a:ext>
                </a:extLst>
              </p:cNvPr>
              <p:cNvSpPr/>
              <p:nvPr/>
            </p:nvSpPr>
            <p:spPr>
              <a:xfrm>
                <a:off x="5092534" y="144623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747BA80-201E-B54D-AD7D-7D9094A01471}"/>
                  </a:ext>
                </a:extLst>
              </p:cNvPr>
              <p:cNvSpPr/>
              <p:nvPr/>
            </p:nvSpPr>
            <p:spPr>
              <a:xfrm>
                <a:off x="7180613" y="201932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A1695-9407-F344-8777-E28E2FD71B02}"/>
                  </a:ext>
                </a:extLst>
              </p:cNvPr>
              <p:cNvSpPr/>
              <p:nvPr/>
            </p:nvSpPr>
            <p:spPr>
              <a:xfrm>
                <a:off x="7119257" y="172587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9D06CE8-E52D-FD4A-A522-1617E2B081FB}"/>
                  </a:ext>
                </a:extLst>
              </p:cNvPr>
              <p:cNvSpPr/>
              <p:nvPr/>
            </p:nvSpPr>
            <p:spPr>
              <a:xfrm>
                <a:off x="6204855" y="1836714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A3C6D58-7CF0-5448-BE88-53C95B3054B4}"/>
                  </a:ext>
                </a:extLst>
              </p:cNvPr>
              <p:cNvSpPr/>
              <p:nvPr/>
            </p:nvSpPr>
            <p:spPr>
              <a:xfrm>
                <a:off x="5573479" y="1753583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51288E2-53BE-3041-B64A-854ADE395A1A}"/>
                  </a:ext>
                </a:extLst>
              </p:cNvPr>
              <p:cNvSpPr/>
              <p:nvPr/>
            </p:nvSpPr>
            <p:spPr>
              <a:xfrm>
                <a:off x="6911430" y="198119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F61642A-19B9-F04A-9E59-4113A19B21DB}"/>
                  </a:ext>
                </a:extLst>
              </p:cNvPr>
              <p:cNvSpPr/>
              <p:nvPr/>
            </p:nvSpPr>
            <p:spPr>
              <a:xfrm>
                <a:off x="4894609" y="1704103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4C195B7-75C8-D84D-9BEA-F8AFA22AB16B}"/>
                  </a:ext>
                </a:extLst>
              </p:cNvPr>
              <p:cNvSpPr/>
              <p:nvPr/>
            </p:nvSpPr>
            <p:spPr>
              <a:xfrm>
                <a:off x="7331032" y="145076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817399E-FCB7-4243-9FF9-233CDFD6E619}"/>
                  </a:ext>
                </a:extLst>
              </p:cNvPr>
              <p:cNvSpPr/>
              <p:nvPr/>
            </p:nvSpPr>
            <p:spPr>
              <a:xfrm>
                <a:off x="7121242" y="233319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CC37CE-0EEB-7A40-8311-C24CBF742A08}"/>
                </a:ext>
              </a:extLst>
            </p:cNvPr>
            <p:cNvSpPr txBox="1"/>
            <p:nvPr/>
          </p:nvSpPr>
          <p:spPr>
            <a:xfrm>
              <a:off x="5557317" y="945637"/>
              <a:ext cx="17908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tx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training examples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BDAA179-2514-974E-8F4D-F66E49BFB943}"/>
              </a:ext>
            </a:extLst>
          </p:cNvPr>
          <p:cNvGrpSpPr/>
          <p:nvPr/>
        </p:nvGrpSpPr>
        <p:grpSpPr>
          <a:xfrm>
            <a:off x="3195262" y="2915392"/>
            <a:ext cx="3230965" cy="2174217"/>
            <a:chOff x="3195262" y="2915392"/>
            <a:chExt cx="3230965" cy="2174217"/>
          </a:xfrm>
        </p:grpSpPr>
        <p:sp>
          <p:nvSpPr>
            <p:cNvPr id="76" name="Shape 152">
              <a:extLst>
                <a:ext uri="{FF2B5EF4-FFF2-40B4-BE49-F238E27FC236}">
                  <a16:creationId xmlns:a16="http://schemas.microsoft.com/office/drawing/2014/main" id="{A2E012E3-497D-A74E-B771-66010A529F23}"/>
                </a:ext>
              </a:extLst>
            </p:cNvPr>
            <p:cNvSpPr/>
            <p:nvPr/>
          </p:nvSpPr>
          <p:spPr>
            <a:xfrm>
              <a:off x="3195262" y="3124302"/>
              <a:ext cx="3230965" cy="1965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42888" dist="76200" dir="3720000" algn="bl" rotWithShape="0">
                <a:srgbClr val="434343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97C54B98-CB74-3849-8BC5-BAABC476BE03}"/>
                </a:ext>
              </a:extLst>
            </p:cNvPr>
            <p:cNvSpPr/>
            <p:nvPr/>
          </p:nvSpPr>
          <p:spPr>
            <a:xfrm>
              <a:off x="3948545" y="2915392"/>
              <a:ext cx="1724401" cy="55220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D77F7D3-BCC7-2140-B360-ECDB47BDBC58}"/>
                </a:ext>
              </a:extLst>
            </p:cNvPr>
            <p:cNvGrpSpPr/>
            <p:nvPr/>
          </p:nvGrpSpPr>
          <p:grpSpPr>
            <a:xfrm>
              <a:off x="3432714" y="3536451"/>
              <a:ext cx="2756062" cy="1406611"/>
              <a:chOff x="426524" y="1236172"/>
              <a:chExt cx="2756062" cy="140661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40F23D8-DEAB-3D4C-A8F2-F55AB030C0B5}"/>
                  </a:ext>
                </a:extLst>
              </p:cNvPr>
              <p:cNvSpPr/>
              <p:nvPr/>
            </p:nvSpPr>
            <p:spPr>
              <a:xfrm>
                <a:off x="1490354" y="166254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A7CD139-47A0-BE4C-878C-F4A90B63A4FC}"/>
                  </a:ext>
                </a:extLst>
              </p:cNvPr>
              <p:cNvSpPr/>
              <p:nvPr/>
            </p:nvSpPr>
            <p:spPr>
              <a:xfrm>
                <a:off x="1221180" y="190401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B72E9E-1454-954E-83E7-029DD3E7AC8C}"/>
                  </a:ext>
                </a:extLst>
              </p:cNvPr>
              <p:cNvSpPr/>
              <p:nvPr/>
            </p:nvSpPr>
            <p:spPr>
              <a:xfrm>
                <a:off x="1539834" y="20956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05F01C-9F35-FB48-950D-A5A60E08D338}"/>
                  </a:ext>
                </a:extLst>
              </p:cNvPr>
              <p:cNvSpPr/>
              <p:nvPr/>
            </p:nvSpPr>
            <p:spPr>
              <a:xfrm>
                <a:off x="1765465" y="194557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B7D22BD-A648-664B-99E2-E6362049B6A2}"/>
                  </a:ext>
                </a:extLst>
              </p:cNvPr>
              <p:cNvSpPr/>
              <p:nvPr/>
            </p:nvSpPr>
            <p:spPr>
              <a:xfrm>
                <a:off x="2080161" y="158535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9173332-6760-084A-A72C-C31BD8B4A48A}"/>
                  </a:ext>
                </a:extLst>
              </p:cNvPr>
              <p:cNvSpPr/>
              <p:nvPr/>
            </p:nvSpPr>
            <p:spPr>
              <a:xfrm>
                <a:off x="2080161" y="201849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73EF914-AA19-C74E-870B-39EB8C7A79D5}"/>
                  </a:ext>
                </a:extLst>
              </p:cNvPr>
              <p:cNvSpPr/>
              <p:nvPr/>
            </p:nvSpPr>
            <p:spPr>
              <a:xfrm>
                <a:off x="2287980" y="183671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F6DB830-5FAC-9443-B5D4-D6050EA1B161}"/>
                  </a:ext>
                </a:extLst>
              </p:cNvPr>
              <p:cNvSpPr/>
              <p:nvPr/>
            </p:nvSpPr>
            <p:spPr>
              <a:xfrm>
                <a:off x="2422567" y="233319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4F1ECA5-02AF-434B-BACD-173A662FD839}"/>
                  </a:ext>
                </a:extLst>
              </p:cNvPr>
              <p:cNvSpPr/>
              <p:nvPr/>
            </p:nvSpPr>
            <p:spPr>
              <a:xfrm>
                <a:off x="977736" y="1522019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6F89823-A681-B74E-A508-4B7A88E18966}"/>
                  </a:ext>
                </a:extLst>
              </p:cNvPr>
              <p:cNvSpPr/>
              <p:nvPr/>
            </p:nvSpPr>
            <p:spPr>
              <a:xfrm>
                <a:off x="1054925" y="217881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04370CD-819D-D248-ADF7-178BD1C08607}"/>
                  </a:ext>
                </a:extLst>
              </p:cNvPr>
              <p:cNvSpPr/>
              <p:nvPr/>
            </p:nvSpPr>
            <p:spPr>
              <a:xfrm>
                <a:off x="2370117" y="1236172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7111E04-0D4D-4149-904B-E5C6E82D9E55}"/>
                  </a:ext>
                </a:extLst>
              </p:cNvPr>
              <p:cNvSpPr/>
              <p:nvPr/>
            </p:nvSpPr>
            <p:spPr>
              <a:xfrm>
                <a:off x="2707576" y="226590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CE25300-020E-6048-A147-B7D07B4F8372}"/>
                  </a:ext>
                </a:extLst>
              </p:cNvPr>
              <p:cNvSpPr/>
              <p:nvPr/>
            </p:nvSpPr>
            <p:spPr>
              <a:xfrm>
                <a:off x="2674916" y="156556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CFFC801-1361-0244-9B58-C9FBC7BAADE5}"/>
                  </a:ext>
                </a:extLst>
              </p:cNvPr>
              <p:cNvSpPr/>
              <p:nvPr/>
            </p:nvSpPr>
            <p:spPr>
              <a:xfrm>
                <a:off x="714501" y="18584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4C2F3C-59DF-1846-8940-8E224BD34C6B}"/>
                  </a:ext>
                </a:extLst>
              </p:cNvPr>
              <p:cNvSpPr/>
              <p:nvPr/>
            </p:nvSpPr>
            <p:spPr>
              <a:xfrm>
                <a:off x="1274619" y="234308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E2BDA8E-2221-CA4C-AB31-D5B39F01F7F3}"/>
                  </a:ext>
                </a:extLst>
              </p:cNvPr>
              <p:cNvSpPr/>
              <p:nvPr/>
            </p:nvSpPr>
            <p:spPr>
              <a:xfrm>
                <a:off x="2861956" y="1904008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B331DE6-E576-D345-A6A7-0E7A62F585BE}"/>
                  </a:ext>
                </a:extLst>
              </p:cNvPr>
              <p:cNvSpPr/>
              <p:nvPr/>
            </p:nvSpPr>
            <p:spPr>
              <a:xfrm>
                <a:off x="2335481" y="2108398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6772E1F-59AC-D54D-B3A2-D68A04B05E34}"/>
                  </a:ext>
                </a:extLst>
              </p:cNvPr>
              <p:cNvSpPr/>
              <p:nvPr/>
            </p:nvSpPr>
            <p:spPr>
              <a:xfrm>
                <a:off x="3016335" y="248757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84EEA72-5D43-904A-B5B7-F0927D4620BF}"/>
                  </a:ext>
                </a:extLst>
              </p:cNvPr>
              <p:cNvSpPr/>
              <p:nvPr/>
            </p:nvSpPr>
            <p:spPr>
              <a:xfrm>
                <a:off x="643249" y="216975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0684AC3-76AA-B141-AE68-9520EAFEBAA7}"/>
                  </a:ext>
                </a:extLst>
              </p:cNvPr>
              <p:cNvSpPr/>
              <p:nvPr/>
            </p:nvSpPr>
            <p:spPr>
              <a:xfrm>
                <a:off x="831273" y="2488404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896636C-9AE6-A34A-8EB8-63A00E826002}"/>
                  </a:ext>
                </a:extLst>
              </p:cNvPr>
              <p:cNvSpPr/>
              <p:nvPr/>
            </p:nvSpPr>
            <p:spPr>
              <a:xfrm>
                <a:off x="426524" y="1602022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D6F29E9-7E22-5747-9942-94D116507613}"/>
                  </a:ext>
                </a:extLst>
              </p:cNvPr>
              <p:cNvSpPr/>
              <p:nvPr/>
            </p:nvSpPr>
            <p:spPr>
              <a:xfrm>
                <a:off x="3028207" y="1419933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10908-AB11-964E-A514-014C35908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609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152">
            <a:extLst>
              <a:ext uri="{FF2B5EF4-FFF2-40B4-BE49-F238E27FC236}">
                <a16:creationId xmlns:a16="http://schemas.microsoft.com/office/drawing/2014/main" id="{1E0D77AD-C5FA-064C-B0AD-8316B48C7EC6}"/>
              </a:ext>
            </a:extLst>
          </p:cNvPr>
          <p:cNvSpPr/>
          <p:nvPr/>
        </p:nvSpPr>
        <p:spPr>
          <a:xfrm>
            <a:off x="5277612" y="1309545"/>
            <a:ext cx="2807285" cy="156449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152">
            <a:extLst>
              <a:ext uri="{FF2B5EF4-FFF2-40B4-BE49-F238E27FC236}">
                <a16:creationId xmlns:a16="http://schemas.microsoft.com/office/drawing/2014/main" id="{ECD2727C-0141-5347-BDF3-38E5625A99C9}"/>
              </a:ext>
            </a:extLst>
          </p:cNvPr>
          <p:cNvSpPr/>
          <p:nvPr/>
        </p:nvSpPr>
        <p:spPr>
          <a:xfrm>
            <a:off x="962958" y="1309545"/>
            <a:ext cx="2807285" cy="156449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9CCF6-4431-A449-9323-6C784C41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matters!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38EEC0E-ACEE-A743-AD06-E3A28C6B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50" y="1246091"/>
            <a:ext cx="2959726" cy="16648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softEdge rad="112500"/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CEE212B-1B32-ED41-B1E3-73B6557C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392" y="1246091"/>
            <a:ext cx="2959727" cy="16648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softEdge rad="11250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7C0347F-F594-FF4D-9B4C-82B769ED9AB4}"/>
              </a:ext>
            </a:extLst>
          </p:cNvPr>
          <p:cNvGrpSpPr/>
          <p:nvPr/>
        </p:nvGrpSpPr>
        <p:grpSpPr>
          <a:xfrm>
            <a:off x="971259" y="2974940"/>
            <a:ext cx="2807285" cy="1924379"/>
            <a:chOff x="971259" y="2974940"/>
            <a:chExt cx="2807285" cy="1924379"/>
          </a:xfrm>
        </p:grpSpPr>
        <p:sp>
          <p:nvSpPr>
            <p:cNvPr id="56" name="Shape 152">
              <a:extLst>
                <a:ext uri="{FF2B5EF4-FFF2-40B4-BE49-F238E27FC236}">
                  <a16:creationId xmlns:a16="http://schemas.microsoft.com/office/drawing/2014/main" id="{EEDABF7F-F500-9349-80AB-FDA42B0D587F}"/>
                </a:ext>
              </a:extLst>
            </p:cNvPr>
            <p:cNvSpPr/>
            <p:nvPr/>
          </p:nvSpPr>
          <p:spPr>
            <a:xfrm>
              <a:off x="971259" y="3334823"/>
              <a:ext cx="2807285" cy="15644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42888" dist="76200" dir="3720000" algn="bl" rotWithShape="0">
                <a:srgbClr val="434343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Down Arrow 79">
              <a:extLst>
                <a:ext uri="{FF2B5EF4-FFF2-40B4-BE49-F238E27FC236}">
                  <a16:creationId xmlns:a16="http://schemas.microsoft.com/office/drawing/2014/main" id="{03013688-4A80-1449-9058-9910185A8256}"/>
                </a:ext>
              </a:extLst>
            </p:cNvPr>
            <p:cNvSpPr/>
            <p:nvPr/>
          </p:nvSpPr>
          <p:spPr>
            <a:xfrm>
              <a:off x="1958958" y="2974940"/>
              <a:ext cx="823110" cy="35147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12DE9E6-1798-C246-9C14-24EC514B92CB}"/>
                </a:ext>
              </a:extLst>
            </p:cNvPr>
            <p:cNvGrpSpPr/>
            <p:nvPr/>
          </p:nvGrpSpPr>
          <p:grpSpPr>
            <a:xfrm>
              <a:off x="1260473" y="3538331"/>
              <a:ext cx="2220080" cy="1133062"/>
              <a:chOff x="426524" y="1236172"/>
              <a:chExt cx="2756062" cy="1406611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E24B8C2-2561-8A4D-AA95-771701600403}"/>
                  </a:ext>
                </a:extLst>
              </p:cNvPr>
              <p:cNvSpPr/>
              <p:nvPr/>
            </p:nvSpPr>
            <p:spPr>
              <a:xfrm>
                <a:off x="1490354" y="166254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81350EE-9785-8A44-8AC3-5D75DF26BA5A}"/>
                  </a:ext>
                </a:extLst>
              </p:cNvPr>
              <p:cNvSpPr/>
              <p:nvPr/>
            </p:nvSpPr>
            <p:spPr>
              <a:xfrm>
                <a:off x="1221180" y="190401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AD36250-052F-A945-8E5A-221A761C7E99}"/>
                  </a:ext>
                </a:extLst>
              </p:cNvPr>
              <p:cNvSpPr/>
              <p:nvPr/>
            </p:nvSpPr>
            <p:spPr>
              <a:xfrm>
                <a:off x="1539834" y="20956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32FA04E-40F9-B14C-88F9-5006A74A62A4}"/>
                  </a:ext>
                </a:extLst>
              </p:cNvPr>
              <p:cNvSpPr/>
              <p:nvPr/>
            </p:nvSpPr>
            <p:spPr>
              <a:xfrm>
                <a:off x="1765465" y="194557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BAF4A66-CAD5-3A47-A2F5-225868999AEF}"/>
                  </a:ext>
                </a:extLst>
              </p:cNvPr>
              <p:cNvSpPr/>
              <p:nvPr/>
            </p:nvSpPr>
            <p:spPr>
              <a:xfrm>
                <a:off x="2080161" y="1585355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CE958F8-CE29-4146-9BDF-4BBED90DD4DD}"/>
                  </a:ext>
                </a:extLst>
              </p:cNvPr>
              <p:cNvSpPr/>
              <p:nvPr/>
            </p:nvSpPr>
            <p:spPr>
              <a:xfrm>
                <a:off x="2080161" y="2018497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3962525-C9BC-9043-A913-90CEFD646186}"/>
                  </a:ext>
                </a:extLst>
              </p:cNvPr>
              <p:cNvSpPr/>
              <p:nvPr/>
            </p:nvSpPr>
            <p:spPr>
              <a:xfrm>
                <a:off x="2287980" y="1836715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8BA2A22-2B38-BC42-8311-F0D299C52A8C}"/>
                  </a:ext>
                </a:extLst>
              </p:cNvPr>
              <p:cNvSpPr/>
              <p:nvPr/>
            </p:nvSpPr>
            <p:spPr>
              <a:xfrm>
                <a:off x="2422567" y="2333197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A04206C-CC51-2741-9250-F3487F196402}"/>
                  </a:ext>
                </a:extLst>
              </p:cNvPr>
              <p:cNvSpPr/>
              <p:nvPr/>
            </p:nvSpPr>
            <p:spPr>
              <a:xfrm>
                <a:off x="977736" y="1522019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A359015-150E-8D4A-837E-BECBC8E930FC}"/>
                  </a:ext>
                </a:extLst>
              </p:cNvPr>
              <p:cNvSpPr/>
              <p:nvPr/>
            </p:nvSpPr>
            <p:spPr>
              <a:xfrm>
                <a:off x="1054925" y="217881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D6458CE-151E-424F-A0B7-3BF547FDDD4B}"/>
                  </a:ext>
                </a:extLst>
              </p:cNvPr>
              <p:cNvSpPr/>
              <p:nvPr/>
            </p:nvSpPr>
            <p:spPr>
              <a:xfrm>
                <a:off x="2370117" y="1236172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62C61F5-BAC3-8B40-9168-F33165EAC26D}"/>
                  </a:ext>
                </a:extLst>
              </p:cNvPr>
              <p:cNvSpPr/>
              <p:nvPr/>
            </p:nvSpPr>
            <p:spPr>
              <a:xfrm>
                <a:off x="2707576" y="2265901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DD66418-0B7D-F44F-9CEC-43C16C52A6EE}"/>
                  </a:ext>
                </a:extLst>
              </p:cNvPr>
              <p:cNvSpPr/>
              <p:nvPr/>
            </p:nvSpPr>
            <p:spPr>
              <a:xfrm>
                <a:off x="2674916" y="1565561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296DA4FA-96C3-1C46-B829-55F4063E7F78}"/>
                  </a:ext>
                </a:extLst>
              </p:cNvPr>
              <p:cNvSpPr/>
              <p:nvPr/>
            </p:nvSpPr>
            <p:spPr>
              <a:xfrm>
                <a:off x="714501" y="18584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BF8A0D4-89F0-314C-B644-99F2442E5EEF}"/>
                  </a:ext>
                </a:extLst>
              </p:cNvPr>
              <p:cNvSpPr/>
              <p:nvPr/>
            </p:nvSpPr>
            <p:spPr>
              <a:xfrm>
                <a:off x="1274619" y="234308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AB05ED0-6980-524C-B18B-945B614DE57F}"/>
                  </a:ext>
                </a:extLst>
              </p:cNvPr>
              <p:cNvSpPr/>
              <p:nvPr/>
            </p:nvSpPr>
            <p:spPr>
              <a:xfrm>
                <a:off x="2861956" y="1904008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63E96B3-576A-964F-AEBB-2AD7B0B8C141}"/>
                  </a:ext>
                </a:extLst>
              </p:cNvPr>
              <p:cNvSpPr/>
              <p:nvPr/>
            </p:nvSpPr>
            <p:spPr>
              <a:xfrm>
                <a:off x="2335481" y="2108398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74B7648-E1F2-3D4E-977B-FA337B6B9779}"/>
                  </a:ext>
                </a:extLst>
              </p:cNvPr>
              <p:cNvSpPr/>
              <p:nvPr/>
            </p:nvSpPr>
            <p:spPr>
              <a:xfrm>
                <a:off x="3016335" y="2487576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97E8A56-62D8-424E-9C80-6C0A3505CA37}"/>
                  </a:ext>
                </a:extLst>
              </p:cNvPr>
              <p:cNvSpPr/>
              <p:nvPr/>
            </p:nvSpPr>
            <p:spPr>
              <a:xfrm>
                <a:off x="643249" y="216975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7615F12-BD8E-114D-A57C-A078504E98D2}"/>
                  </a:ext>
                </a:extLst>
              </p:cNvPr>
              <p:cNvSpPr/>
              <p:nvPr/>
            </p:nvSpPr>
            <p:spPr>
              <a:xfrm>
                <a:off x="831273" y="2488404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D4FEB7F-6241-B647-A819-60BAA92B8D52}"/>
                  </a:ext>
                </a:extLst>
              </p:cNvPr>
              <p:cNvSpPr/>
              <p:nvPr/>
            </p:nvSpPr>
            <p:spPr>
              <a:xfrm>
                <a:off x="426524" y="1602022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C8A4A395-CBC0-2749-A2ED-BBCE7075E3D3}"/>
                  </a:ext>
                </a:extLst>
              </p:cNvPr>
              <p:cNvSpPr/>
              <p:nvPr/>
            </p:nvSpPr>
            <p:spPr>
              <a:xfrm>
                <a:off x="3028207" y="1419933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E54788-5BE0-0347-A853-5DA7B707A330}"/>
              </a:ext>
            </a:extLst>
          </p:cNvPr>
          <p:cNvGrpSpPr/>
          <p:nvPr/>
        </p:nvGrpSpPr>
        <p:grpSpPr>
          <a:xfrm>
            <a:off x="5277611" y="2974940"/>
            <a:ext cx="2807285" cy="1908775"/>
            <a:chOff x="5277611" y="2974940"/>
            <a:chExt cx="2807285" cy="1908775"/>
          </a:xfrm>
        </p:grpSpPr>
        <p:sp>
          <p:nvSpPr>
            <p:cNvPr id="58" name="Shape 152">
              <a:extLst>
                <a:ext uri="{FF2B5EF4-FFF2-40B4-BE49-F238E27FC236}">
                  <a16:creationId xmlns:a16="http://schemas.microsoft.com/office/drawing/2014/main" id="{FC3DBD1C-8F03-8646-B147-D11D7CAD2ABA}"/>
                </a:ext>
              </a:extLst>
            </p:cNvPr>
            <p:cNvSpPr/>
            <p:nvPr/>
          </p:nvSpPr>
          <p:spPr>
            <a:xfrm>
              <a:off x="5277611" y="3319219"/>
              <a:ext cx="2807285" cy="15644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42888" dist="76200" dir="3720000" algn="bl" rotWithShape="0">
                <a:srgbClr val="434343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Down Arrow 103">
              <a:extLst>
                <a:ext uri="{FF2B5EF4-FFF2-40B4-BE49-F238E27FC236}">
                  <a16:creationId xmlns:a16="http://schemas.microsoft.com/office/drawing/2014/main" id="{8745BB77-7678-5B47-A322-CACD25579F67}"/>
                </a:ext>
              </a:extLst>
            </p:cNvPr>
            <p:cNvSpPr/>
            <p:nvPr/>
          </p:nvSpPr>
          <p:spPr>
            <a:xfrm>
              <a:off x="6269700" y="2974940"/>
              <a:ext cx="823110" cy="351479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89AFAC3-A678-234A-AE94-1A11FE1CA766}"/>
                </a:ext>
              </a:extLst>
            </p:cNvPr>
            <p:cNvGrpSpPr/>
            <p:nvPr/>
          </p:nvGrpSpPr>
          <p:grpSpPr>
            <a:xfrm>
              <a:off x="5571868" y="3538331"/>
              <a:ext cx="2218774" cy="1132395"/>
              <a:chOff x="426524" y="1236172"/>
              <a:chExt cx="2756062" cy="1406611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13BEE85-21A7-E44E-8F7D-525003A3AA63}"/>
                  </a:ext>
                </a:extLst>
              </p:cNvPr>
              <p:cNvSpPr/>
              <p:nvPr/>
            </p:nvSpPr>
            <p:spPr>
              <a:xfrm>
                <a:off x="1490354" y="166254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4EEBFB2E-664B-124F-86FD-C4AFF4C4F322}"/>
                  </a:ext>
                </a:extLst>
              </p:cNvPr>
              <p:cNvSpPr/>
              <p:nvPr/>
            </p:nvSpPr>
            <p:spPr>
              <a:xfrm>
                <a:off x="1221180" y="190401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CD3C84AF-4CCC-3A4D-B30F-02834900AB9E}"/>
                  </a:ext>
                </a:extLst>
              </p:cNvPr>
              <p:cNvSpPr/>
              <p:nvPr/>
            </p:nvSpPr>
            <p:spPr>
              <a:xfrm>
                <a:off x="1539834" y="20956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FBB21A5-3470-1F41-8EEC-1DC16F7E6208}"/>
                  </a:ext>
                </a:extLst>
              </p:cNvPr>
              <p:cNvSpPr/>
              <p:nvPr/>
            </p:nvSpPr>
            <p:spPr>
              <a:xfrm>
                <a:off x="1765465" y="194557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8682DDE-0E06-D242-8AB7-710E9C85BD49}"/>
                  </a:ext>
                </a:extLst>
              </p:cNvPr>
              <p:cNvSpPr/>
              <p:nvPr/>
            </p:nvSpPr>
            <p:spPr>
              <a:xfrm>
                <a:off x="2080161" y="158535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0D087A9-B84F-BB4B-8D75-0E4116B382CC}"/>
                  </a:ext>
                </a:extLst>
              </p:cNvPr>
              <p:cNvSpPr/>
              <p:nvPr/>
            </p:nvSpPr>
            <p:spPr>
              <a:xfrm>
                <a:off x="2080161" y="201849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52B2360-99FB-8840-916E-2836D81F3369}"/>
                  </a:ext>
                </a:extLst>
              </p:cNvPr>
              <p:cNvSpPr/>
              <p:nvPr/>
            </p:nvSpPr>
            <p:spPr>
              <a:xfrm>
                <a:off x="2287980" y="183671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A3B1C2C-0093-344D-B5C5-E57F87D65E24}"/>
                  </a:ext>
                </a:extLst>
              </p:cNvPr>
              <p:cNvSpPr/>
              <p:nvPr/>
            </p:nvSpPr>
            <p:spPr>
              <a:xfrm>
                <a:off x="2422567" y="233319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D4E5DAA-CD95-764D-8888-92D96E27D788}"/>
                  </a:ext>
                </a:extLst>
              </p:cNvPr>
              <p:cNvSpPr/>
              <p:nvPr/>
            </p:nvSpPr>
            <p:spPr>
              <a:xfrm>
                <a:off x="977736" y="1522019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132E2F5-013C-8640-A0E5-B03CC966A458}"/>
                  </a:ext>
                </a:extLst>
              </p:cNvPr>
              <p:cNvSpPr/>
              <p:nvPr/>
            </p:nvSpPr>
            <p:spPr>
              <a:xfrm>
                <a:off x="1054925" y="217881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21A1D2B-63E8-9549-89FE-849B02228142}"/>
                  </a:ext>
                </a:extLst>
              </p:cNvPr>
              <p:cNvSpPr/>
              <p:nvPr/>
            </p:nvSpPr>
            <p:spPr>
              <a:xfrm>
                <a:off x="2370117" y="1236172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09C49D0-011D-5341-89C2-55DFD4AA26EF}"/>
                  </a:ext>
                </a:extLst>
              </p:cNvPr>
              <p:cNvSpPr/>
              <p:nvPr/>
            </p:nvSpPr>
            <p:spPr>
              <a:xfrm>
                <a:off x="2707576" y="226590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01FAEBF-E3F0-754E-BA83-45B04F22D06B}"/>
                  </a:ext>
                </a:extLst>
              </p:cNvPr>
              <p:cNvSpPr/>
              <p:nvPr/>
            </p:nvSpPr>
            <p:spPr>
              <a:xfrm>
                <a:off x="2674916" y="156556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410DA62-EFBF-0B41-A5BF-B339B972BF33}"/>
                  </a:ext>
                </a:extLst>
              </p:cNvPr>
              <p:cNvSpPr/>
              <p:nvPr/>
            </p:nvSpPr>
            <p:spPr>
              <a:xfrm>
                <a:off x="714501" y="18584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1C0E518-57CD-564C-921C-DD12438537A8}"/>
                  </a:ext>
                </a:extLst>
              </p:cNvPr>
              <p:cNvSpPr/>
              <p:nvPr/>
            </p:nvSpPr>
            <p:spPr>
              <a:xfrm>
                <a:off x="1274619" y="234308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7B05578-D0CC-334A-B12B-F03F608BDDBD}"/>
                  </a:ext>
                </a:extLst>
              </p:cNvPr>
              <p:cNvSpPr/>
              <p:nvPr/>
            </p:nvSpPr>
            <p:spPr>
              <a:xfrm>
                <a:off x="2861956" y="1904008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6032F68-8E58-7F4D-9485-82C161932884}"/>
                  </a:ext>
                </a:extLst>
              </p:cNvPr>
              <p:cNvSpPr/>
              <p:nvPr/>
            </p:nvSpPr>
            <p:spPr>
              <a:xfrm>
                <a:off x="2335481" y="2108398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363634E-FC53-4F44-A323-EBD29720FCB2}"/>
                  </a:ext>
                </a:extLst>
              </p:cNvPr>
              <p:cNvSpPr/>
              <p:nvPr/>
            </p:nvSpPr>
            <p:spPr>
              <a:xfrm>
                <a:off x="3016335" y="248757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92C38D46-9B41-124A-B49C-16E80E1FD734}"/>
                  </a:ext>
                </a:extLst>
              </p:cNvPr>
              <p:cNvSpPr/>
              <p:nvPr/>
            </p:nvSpPr>
            <p:spPr>
              <a:xfrm>
                <a:off x="643249" y="216975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0D462B7-6DCD-054C-9775-4C1ACA5BEE98}"/>
                  </a:ext>
                </a:extLst>
              </p:cNvPr>
              <p:cNvSpPr/>
              <p:nvPr/>
            </p:nvSpPr>
            <p:spPr>
              <a:xfrm>
                <a:off x="831273" y="2488404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757F9048-AB39-764B-9A44-77DBCA068528}"/>
                  </a:ext>
                </a:extLst>
              </p:cNvPr>
              <p:cNvSpPr/>
              <p:nvPr/>
            </p:nvSpPr>
            <p:spPr>
              <a:xfrm>
                <a:off x="426524" y="1602022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63D7D4C-B681-CE40-BD45-08AB123A6E94}"/>
                  </a:ext>
                </a:extLst>
              </p:cNvPr>
              <p:cNvSpPr/>
              <p:nvPr/>
            </p:nvSpPr>
            <p:spPr>
              <a:xfrm>
                <a:off x="3028207" y="1419933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4ECB06-BDFA-8340-A261-9B64BE355C6F}"/>
              </a:ext>
            </a:extLst>
          </p:cNvPr>
          <p:cNvCxnSpPr>
            <a:cxnSpLocks/>
          </p:cNvCxnSpPr>
          <p:nvPr/>
        </p:nvCxnSpPr>
        <p:spPr>
          <a:xfrm>
            <a:off x="4538723" y="1137893"/>
            <a:ext cx="0" cy="3806613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283C6-984C-634F-BF3A-3545A5E64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07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7469-CBCC-8D42-A4B6-7151E97F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clustering cannot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FFB4-5BC4-934D-B66B-D72C99366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from examples</a:t>
            </a:r>
          </a:p>
          <a:p>
            <a:pPr lvl="1"/>
            <a:r>
              <a:rPr lang="en-US" dirty="0"/>
              <a:t>Clustering algorithms are usually based on </a:t>
            </a:r>
            <a:r>
              <a:rPr lang="en-US" i="1" dirty="0">
                <a:solidFill>
                  <a:srgbClr val="0432FF"/>
                </a:solidFill>
              </a:rPr>
              <a:t>heuristics and rules</a:t>
            </a:r>
          </a:p>
          <a:p>
            <a:endParaRPr lang="en-US" dirty="0"/>
          </a:p>
          <a:p>
            <a:r>
              <a:rPr lang="en-US" dirty="0"/>
              <a:t>Incorporate temporal information</a:t>
            </a:r>
          </a:p>
          <a:p>
            <a:pPr lvl="1"/>
            <a:r>
              <a:rPr lang="en-US" dirty="0"/>
              <a:t>Most clustering algorithms are </a:t>
            </a:r>
            <a:r>
              <a:rPr lang="en-US" i="1" dirty="0">
                <a:solidFill>
                  <a:srgbClr val="0432FF"/>
                </a:solidFill>
              </a:rPr>
              <a:t>order-agnostic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13B0-3EC9-E046-99F7-0E7CA058B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704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7469-CBCC-8D42-A4B6-7151E97F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trend in speech: Supervised, RNN, end-to-end loss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FFB4-5BC4-934D-B66B-D72C99366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Speech recognition: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Connectionist temporal classification (CTC)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Listen, Attend and Spell (LAS) 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 err="1"/>
              <a:t>seq</a:t>
            </a:r>
            <a:r>
              <a:rPr lang="en-US" dirty="0"/>
              <a:t>-to-</a:t>
            </a:r>
            <a:r>
              <a:rPr lang="en-US" dirty="0" err="1"/>
              <a:t>seq</a:t>
            </a:r>
            <a:endParaRPr lang="en-US" i="1" dirty="0"/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/>
              <a:t>Speech synthesis: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 err="1"/>
              <a:t>Tacotron</a:t>
            </a:r>
            <a:r>
              <a:rPr lang="en-US" dirty="0"/>
              <a:t> (</a:t>
            </a:r>
            <a:r>
              <a:rPr lang="en-US" dirty="0" err="1"/>
              <a:t>seq</a:t>
            </a:r>
            <a:r>
              <a:rPr lang="en-US" dirty="0"/>
              <a:t>-to-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/>
              <a:t>Machine translation: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GNMT (</a:t>
            </a:r>
            <a:r>
              <a:rPr lang="en-US" dirty="0" err="1"/>
              <a:t>seq</a:t>
            </a:r>
            <a:r>
              <a:rPr lang="en-US" dirty="0"/>
              <a:t>-to-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7AF14-5257-A640-8D6C-BF1A4525C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6047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7469-CBCC-8D42-A4B6-7151E97F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</p:spPr>
        <p:txBody>
          <a:bodyPr/>
          <a:lstStyle/>
          <a:p>
            <a:r>
              <a:rPr lang="en-US" dirty="0"/>
              <a:t>Supervised </a:t>
            </a:r>
            <a:r>
              <a:rPr lang="en-US" dirty="0" err="1"/>
              <a:t>diarization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8A98D7-7B68-D449-8BE4-EACF93874F94}"/>
              </a:ext>
            </a:extLst>
          </p:cNvPr>
          <p:cNvGrpSpPr/>
          <p:nvPr/>
        </p:nvGrpSpPr>
        <p:grpSpPr>
          <a:xfrm>
            <a:off x="1520340" y="1252450"/>
            <a:ext cx="7172100" cy="1054250"/>
            <a:chOff x="983590" y="1175260"/>
            <a:chExt cx="7172100" cy="1054250"/>
          </a:xfrm>
        </p:grpSpPr>
        <p:cxnSp>
          <p:nvCxnSpPr>
            <p:cNvPr id="4" name="Shape 174">
              <a:extLst>
                <a:ext uri="{FF2B5EF4-FFF2-40B4-BE49-F238E27FC236}">
                  <a16:creationId xmlns:a16="http://schemas.microsoft.com/office/drawing/2014/main" id="{F5AAD5C1-E09D-6040-B814-FAD4F6C1DC3A}"/>
                </a:ext>
              </a:extLst>
            </p:cNvPr>
            <p:cNvCxnSpPr/>
            <p:nvPr/>
          </p:nvCxnSpPr>
          <p:spPr>
            <a:xfrm>
              <a:off x="983590" y="1702385"/>
              <a:ext cx="71721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Shape 175">
              <a:extLst>
                <a:ext uri="{FF2B5EF4-FFF2-40B4-BE49-F238E27FC236}">
                  <a16:creationId xmlns:a16="http://schemas.microsoft.com/office/drawing/2014/main" id="{D7E7DBD7-CDD2-B04C-84CB-EC39A122299E}"/>
                </a:ext>
              </a:extLst>
            </p:cNvPr>
            <p:cNvSpPr/>
            <p:nvPr/>
          </p:nvSpPr>
          <p:spPr>
            <a:xfrm>
              <a:off x="1228165" y="117526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" name="Shape 176">
              <a:extLst>
                <a:ext uri="{FF2B5EF4-FFF2-40B4-BE49-F238E27FC236}">
                  <a16:creationId xmlns:a16="http://schemas.microsoft.com/office/drawing/2014/main" id="{B7D26FA4-A020-1942-BB98-BBF8414FDEBE}"/>
                </a:ext>
              </a:extLst>
            </p:cNvPr>
            <p:cNvSpPr/>
            <p:nvPr/>
          </p:nvSpPr>
          <p:spPr>
            <a:xfrm>
              <a:off x="1962940" y="119921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" name="Shape 177">
              <a:extLst>
                <a:ext uri="{FF2B5EF4-FFF2-40B4-BE49-F238E27FC236}">
                  <a16:creationId xmlns:a16="http://schemas.microsoft.com/office/drawing/2014/main" id="{EEADBE6A-95AD-0E43-B1F9-070A6F3757CB}"/>
                </a:ext>
              </a:extLst>
            </p:cNvPr>
            <p:cNvSpPr/>
            <p:nvPr/>
          </p:nvSpPr>
          <p:spPr>
            <a:xfrm>
              <a:off x="2697703" y="1384910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" name="Shape 178">
              <a:extLst>
                <a:ext uri="{FF2B5EF4-FFF2-40B4-BE49-F238E27FC236}">
                  <a16:creationId xmlns:a16="http://schemas.microsoft.com/office/drawing/2014/main" id="{21D6C09C-2DD8-944B-BDD6-AA966F71D869}"/>
                </a:ext>
              </a:extLst>
            </p:cNvPr>
            <p:cNvSpPr/>
            <p:nvPr/>
          </p:nvSpPr>
          <p:spPr>
            <a:xfrm>
              <a:off x="3432478" y="1400227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Shape 179">
              <a:extLst>
                <a:ext uri="{FF2B5EF4-FFF2-40B4-BE49-F238E27FC236}">
                  <a16:creationId xmlns:a16="http://schemas.microsoft.com/office/drawing/2014/main" id="{A364E7D0-0D5A-244E-BF53-69CE4694262E}"/>
                </a:ext>
              </a:extLst>
            </p:cNvPr>
            <p:cNvSpPr/>
            <p:nvPr/>
          </p:nvSpPr>
          <p:spPr>
            <a:xfrm>
              <a:off x="4167265" y="119921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" name="Shape 180">
              <a:extLst>
                <a:ext uri="{FF2B5EF4-FFF2-40B4-BE49-F238E27FC236}">
                  <a16:creationId xmlns:a16="http://schemas.microsoft.com/office/drawing/2014/main" id="{E55F8241-EEF0-4844-89F6-B516F4DDEFDF}"/>
                </a:ext>
              </a:extLst>
            </p:cNvPr>
            <p:cNvSpPr/>
            <p:nvPr/>
          </p:nvSpPr>
          <p:spPr>
            <a:xfrm>
              <a:off x="4902040" y="122316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" name="Shape 181">
              <a:extLst>
                <a:ext uri="{FF2B5EF4-FFF2-40B4-BE49-F238E27FC236}">
                  <a16:creationId xmlns:a16="http://schemas.microsoft.com/office/drawing/2014/main" id="{B4FD178A-B7B9-DD45-A803-7491864004A9}"/>
                </a:ext>
              </a:extLst>
            </p:cNvPr>
            <p:cNvSpPr/>
            <p:nvPr/>
          </p:nvSpPr>
          <p:spPr>
            <a:xfrm>
              <a:off x="5636803" y="1384910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Shape 182">
              <a:extLst>
                <a:ext uri="{FF2B5EF4-FFF2-40B4-BE49-F238E27FC236}">
                  <a16:creationId xmlns:a16="http://schemas.microsoft.com/office/drawing/2014/main" id="{1A2B6910-1561-0C4A-B188-2DAC36254EFD}"/>
                </a:ext>
              </a:extLst>
            </p:cNvPr>
            <p:cNvSpPr/>
            <p:nvPr/>
          </p:nvSpPr>
          <p:spPr>
            <a:xfrm>
              <a:off x="6371590" y="121118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Shape 183">
              <a:extLst>
                <a:ext uri="{FF2B5EF4-FFF2-40B4-BE49-F238E27FC236}">
                  <a16:creationId xmlns:a16="http://schemas.microsoft.com/office/drawing/2014/main" id="{2DB2D583-6319-A54E-8248-8ECE36EE1E14}"/>
                </a:ext>
              </a:extLst>
            </p:cNvPr>
            <p:cNvSpPr/>
            <p:nvPr/>
          </p:nvSpPr>
          <p:spPr>
            <a:xfrm>
              <a:off x="7106365" y="119921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" name="Right Brace 21">
            <a:extLst>
              <a:ext uri="{FF2B5EF4-FFF2-40B4-BE49-F238E27FC236}">
                <a16:creationId xmlns:a16="http://schemas.microsoft.com/office/drawing/2014/main" id="{EA2C6E46-9B7B-0F41-B3B2-0A0A340989D3}"/>
              </a:ext>
            </a:extLst>
          </p:cNvPr>
          <p:cNvSpPr/>
          <p:nvPr/>
        </p:nvSpPr>
        <p:spPr>
          <a:xfrm rot="5400000">
            <a:off x="2381020" y="1787307"/>
            <a:ext cx="201880" cy="142221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F903CF5-3A8A-8D4A-84CC-DCB8864B4DFD}"/>
              </a:ext>
            </a:extLst>
          </p:cNvPr>
          <p:cNvSpPr/>
          <p:nvPr/>
        </p:nvSpPr>
        <p:spPr>
          <a:xfrm rot="5400000">
            <a:off x="3850572" y="1787307"/>
            <a:ext cx="201880" cy="142221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16494633-ADAB-174C-AC69-B0207A207DEA}"/>
              </a:ext>
            </a:extLst>
          </p:cNvPr>
          <p:cNvSpPr/>
          <p:nvPr/>
        </p:nvSpPr>
        <p:spPr>
          <a:xfrm rot="5400000">
            <a:off x="5308289" y="1787307"/>
            <a:ext cx="201880" cy="142221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67B56B2-7F33-CC4B-B7EA-13E78CBC3AC1}"/>
              </a:ext>
            </a:extLst>
          </p:cNvPr>
          <p:cNvSpPr/>
          <p:nvPr/>
        </p:nvSpPr>
        <p:spPr>
          <a:xfrm rot="5400000">
            <a:off x="6410443" y="2138335"/>
            <a:ext cx="201880" cy="711086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2097B80-7A06-7943-90B5-5794B106DB9A}"/>
              </a:ext>
            </a:extLst>
          </p:cNvPr>
          <p:cNvSpPr/>
          <p:nvPr/>
        </p:nvSpPr>
        <p:spPr>
          <a:xfrm rot="5400000">
            <a:off x="7524433" y="1784522"/>
            <a:ext cx="201880" cy="142221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942B6-F299-CB46-8C71-705642B80F4F}"/>
              </a:ext>
            </a:extLst>
          </p:cNvPr>
          <p:cNvSpPr txBox="1"/>
          <p:nvPr/>
        </p:nvSpPr>
        <p:spPr>
          <a:xfrm>
            <a:off x="2053797" y="2651176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“A”,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720CFE-74B7-0B47-BE40-FC4D27724C95}"/>
              </a:ext>
            </a:extLst>
          </p:cNvPr>
          <p:cNvSpPr txBox="1"/>
          <p:nvPr/>
        </p:nvSpPr>
        <p:spPr>
          <a:xfrm>
            <a:off x="3523349" y="2655984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“B”,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14878C-9A67-2043-8F44-8DBFD7D17CBF}"/>
              </a:ext>
            </a:extLst>
          </p:cNvPr>
          <p:cNvSpPr txBox="1"/>
          <p:nvPr/>
        </p:nvSpPr>
        <p:spPr>
          <a:xfrm>
            <a:off x="4981066" y="26600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“A”,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DB07C1-B0EE-1C43-8EC0-E0D41A909D5B}"/>
              </a:ext>
            </a:extLst>
          </p:cNvPr>
          <p:cNvSpPr txBox="1"/>
          <p:nvPr/>
        </p:nvSpPr>
        <p:spPr>
          <a:xfrm>
            <a:off x="6058017" y="2663071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“B”,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BAEE96-6C6E-4246-89BA-D54329F55256}"/>
              </a:ext>
            </a:extLst>
          </p:cNvPr>
          <p:cNvSpPr txBox="1"/>
          <p:nvPr/>
        </p:nvSpPr>
        <p:spPr>
          <a:xfrm>
            <a:off x="7197210" y="2654759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“A”,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92E89C-D08B-364A-A01C-969EA75C7273}"/>
              </a:ext>
            </a:extLst>
          </p:cNvPr>
          <p:cNvSpPr txBox="1"/>
          <p:nvPr/>
        </p:nvSpPr>
        <p:spPr>
          <a:xfrm>
            <a:off x="87431" y="1494015"/>
            <a:ext cx="133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Speech signals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B7677A-3BE2-5C49-BF12-E640FAE808EB}"/>
              </a:ext>
            </a:extLst>
          </p:cNvPr>
          <p:cNvSpPr txBox="1"/>
          <p:nvPr/>
        </p:nvSpPr>
        <p:spPr>
          <a:xfrm>
            <a:off x="87430" y="2232268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Timestamped</a:t>
            </a:r>
          </a:p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 labels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823546-0C30-D745-A72E-D096786A8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3042724"/>
            <a:ext cx="8782200" cy="1517375"/>
          </a:xfrm>
        </p:spPr>
        <p:txBody>
          <a:bodyPr/>
          <a:lstStyle/>
          <a:p>
            <a:r>
              <a:rPr lang="en-US" dirty="0"/>
              <a:t>Our mission:</a:t>
            </a:r>
          </a:p>
          <a:p>
            <a:pPr lvl="1"/>
            <a:r>
              <a:rPr lang="en-US" dirty="0"/>
              <a:t>Make full use of the </a:t>
            </a:r>
            <a:r>
              <a:rPr lang="en-US" i="1" dirty="0">
                <a:solidFill>
                  <a:srgbClr val="0432FF"/>
                </a:solidFill>
              </a:rPr>
              <a:t>speaker labels</a:t>
            </a:r>
            <a:r>
              <a:rPr lang="en-US" dirty="0"/>
              <a:t> and their </a:t>
            </a:r>
            <a:r>
              <a:rPr lang="en-US" i="1" dirty="0">
                <a:solidFill>
                  <a:srgbClr val="0432FF"/>
                </a:solidFill>
              </a:rPr>
              <a:t>timestamps</a:t>
            </a:r>
            <a:r>
              <a:rPr lang="en-US" dirty="0"/>
              <a:t> in the </a:t>
            </a:r>
            <a:r>
              <a:rPr lang="en-US" u="sng" dirty="0"/>
              <a:t>training data</a:t>
            </a:r>
          </a:p>
          <a:p>
            <a:pPr lvl="1"/>
            <a:r>
              <a:rPr lang="en-US" dirty="0"/>
              <a:t>This kind of labels are usually available in domain-specific applications</a:t>
            </a:r>
          </a:p>
          <a:p>
            <a:endParaRPr lang="en-US" i="1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E69F16-4E62-CD40-BB2B-C75BAA613D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96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7469-CBCC-8D42-A4B6-7151E97F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</p:spPr>
        <p:txBody>
          <a:bodyPr/>
          <a:lstStyle/>
          <a:p>
            <a:r>
              <a:rPr lang="en-US" dirty="0"/>
              <a:t>Supervised </a:t>
            </a:r>
            <a:r>
              <a:rPr lang="en-US" dirty="0" err="1"/>
              <a:t>diarization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8A98D7-7B68-D449-8BE4-EACF93874F94}"/>
              </a:ext>
            </a:extLst>
          </p:cNvPr>
          <p:cNvGrpSpPr/>
          <p:nvPr/>
        </p:nvGrpSpPr>
        <p:grpSpPr>
          <a:xfrm>
            <a:off x="1520340" y="1252450"/>
            <a:ext cx="7172100" cy="1054250"/>
            <a:chOff x="983590" y="1175260"/>
            <a:chExt cx="7172100" cy="1054250"/>
          </a:xfrm>
        </p:grpSpPr>
        <p:cxnSp>
          <p:nvCxnSpPr>
            <p:cNvPr id="4" name="Shape 174">
              <a:extLst>
                <a:ext uri="{FF2B5EF4-FFF2-40B4-BE49-F238E27FC236}">
                  <a16:creationId xmlns:a16="http://schemas.microsoft.com/office/drawing/2014/main" id="{F5AAD5C1-E09D-6040-B814-FAD4F6C1DC3A}"/>
                </a:ext>
              </a:extLst>
            </p:cNvPr>
            <p:cNvCxnSpPr/>
            <p:nvPr/>
          </p:nvCxnSpPr>
          <p:spPr>
            <a:xfrm>
              <a:off x="983590" y="1702385"/>
              <a:ext cx="71721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Shape 175">
              <a:extLst>
                <a:ext uri="{FF2B5EF4-FFF2-40B4-BE49-F238E27FC236}">
                  <a16:creationId xmlns:a16="http://schemas.microsoft.com/office/drawing/2014/main" id="{D7E7DBD7-CDD2-B04C-84CB-EC39A122299E}"/>
                </a:ext>
              </a:extLst>
            </p:cNvPr>
            <p:cNvSpPr/>
            <p:nvPr/>
          </p:nvSpPr>
          <p:spPr>
            <a:xfrm>
              <a:off x="1228165" y="117526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" name="Shape 176">
              <a:extLst>
                <a:ext uri="{FF2B5EF4-FFF2-40B4-BE49-F238E27FC236}">
                  <a16:creationId xmlns:a16="http://schemas.microsoft.com/office/drawing/2014/main" id="{B7D26FA4-A020-1942-BB98-BBF8414FDEBE}"/>
                </a:ext>
              </a:extLst>
            </p:cNvPr>
            <p:cNvSpPr/>
            <p:nvPr/>
          </p:nvSpPr>
          <p:spPr>
            <a:xfrm>
              <a:off x="1962940" y="119921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" name="Shape 177">
              <a:extLst>
                <a:ext uri="{FF2B5EF4-FFF2-40B4-BE49-F238E27FC236}">
                  <a16:creationId xmlns:a16="http://schemas.microsoft.com/office/drawing/2014/main" id="{EEADBE6A-95AD-0E43-B1F9-070A6F3757CB}"/>
                </a:ext>
              </a:extLst>
            </p:cNvPr>
            <p:cNvSpPr/>
            <p:nvPr/>
          </p:nvSpPr>
          <p:spPr>
            <a:xfrm>
              <a:off x="2697703" y="1384910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" name="Shape 178">
              <a:extLst>
                <a:ext uri="{FF2B5EF4-FFF2-40B4-BE49-F238E27FC236}">
                  <a16:creationId xmlns:a16="http://schemas.microsoft.com/office/drawing/2014/main" id="{21D6C09C-2DD8-944B-BDD6-AA966F71D869}"/>
                </a:ext>
              </a:extLst>
            </p:cNvPr>
            <p:cNvSpPr/>
            <p:nvPr/>
          </p:nvSpPr>
          <p:spPr>
            <a:xfrm>
              <a:off x="3432478" y="1400227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Shape 179">
              <a:extLst>
                <a:ext uri="{FF2B5EF4-FFF2-40B4-BE49-F238E27FC236}">
                  <a16:creationId xmlns:a16="http://schemas.microsoft.com/office/drawing/2014/main" id="{A364E7D0-0D5A-244E-BF53-69CE4694262E}"/>
                </a:ext>
              </a:extLst>
            </p:cNvPr>
            <p:cNvSpPr/>
            <p:nvPr/>
          </p:nvSpPr>
          <p:spPr>
            <a:xfrm>
              <a:off x="4167265" y="119921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" name="Shape 180">
              <a:extLst>
                <a:ext uri="{FF2B5EF4-FFF2-40B4-BE49-F238E27FC236}">
                  <a16:creationId xmlns:a16="http://schemas.microsoft.com/office/drawing/2014/main" id="{E55F8241-EEF0-4844-89F6-B516F4DDEFDF}"/>
                </a:ext>
              </a:extLst>
            </p:cNvPr>
            <p:cNvSpPr/>
            <p:nvPr/>
          </p:nvSpPr>
          <p:spPr>
            <a:xfrm>
              <a:off x="4902040" y="122316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" name="Shape 181">
              <a:extLst>
                <a:ext uri="{FF2B5EF4-FFF2-40B4-BE49-F238E27FC236}">
                  <a16:creationId xmlns:a16="http://schemas.microsoft.com/office/drawing/2014/main" id="{B4FD178A-B7B9-DD45-A803-7491864004A9}"/>
                </a:ext>
              </a:extLst>
            </p:cNvPr>
            <p:cNvSpPr/>
            <p:nvPr/>
          </p:nvSpPr>
          <p:spPr>
            <a:xfrm>
              <a:off x="5636803" y="1384910"/>
              <a:ext cx="734775" cy="643561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Shape 182">
              <a:extLst>
                <a:ext uri="{FF2B5EF4-FFF2-40B4-BE49-F238E27FC236}">
                  <a16:creationId xmlns:a16="http://schemas.microsoft.com/office/drawing/2014/main" id="{1A2B6910-1561-0C4A-B188-2DAC36254EFD}"/>
                </a:ext>
              </a:extLst>
            </p:cNvPr>
            <p:cNvSpPr/>
            <p:nvPr/>
          </p:nvSpPr>
          <p:spPr>
            <a:xfrm>
              <a:off x="6371590" y="1211185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Shape 183">
              <a:extLst>
                <a:ext uri="{FF2B5EF4-FFF2-40B4-BE49-F238E27FC236}">
                  <a16:creationId xmlns:a16="http://schemas.microsoft.com/office/drawing/2014/main" id="{2DB2D583-6319-A54E-8248-8ECE36EE1E14}"/>
                </a:ext>
              </a:extLst>
            </p:cNvPr>
            <p:cNvSpPr/>
            <p:nvPr/>
          </p:nvSpPr>
          <p:spPr>
            <a:xfrm>
              <a:off x="7106365" y="1199210"/>
              <a:ext cx="734775" cy="1006350"/>
            </a:xfrm>
            <a:custGeom>
              <a:avLst/>
              <a:gdLst/>
              <a:ahLst/>
              <a:cxnLst/>
              <a:rect l="0" t="0" r="0" b="0"/>
              <a:pathLst>
                <a:path w="29391" h="40254" extrusionOk="0">
                  <a:moveTo>
                    <a:pt x="0" y="21085"/>
                  </a:moveTo>
                  <a:lnTo>
                    <a:pt x="4153" y="320"/>
                  </a:lnTo>
                  <a:lnTo>
                    <a:pt x="9903" y="34823"/>
                  </a:lnTo>
                  <a:lnTo>
                    <a:pt x="13737" y="11501"/>
                  </a:lnTo>
                  <a:lnTo>
                    <a:pt x="17890" y="40254"/>
                  </a:lnTo>
                  <a:lnTo>
                    <a:pt x="23002" y="0"/>
                  </a:lnTo>
                  <a:lnTo>
                    <a:pt x="26835" y="31628"/>
                  </a:lnTo>
                  <a:lnTo>
                    <a:pt x="29391" y="20447"/>
                  </a:lnTo>
                </a:path>
              </a:pathLst>
            </a:cu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2" name="Right Brace 21">
            <a:extLst>
              <a:ext uri="{FF2B5EF4-FFF2-40B4-BE49-F238E27FC236}">
                <a16:creationId xmlns:a16="http://schemas.microsoft.com/office/drawing/2014/main" id="{EA2C6E46-9B7B-0F41-B3B2-0A0A340989D3}"/>
              </a:ext>
            </a:extLst>
          </p:cNvPr>
          <p:cNvSpPr/>
          <p:nvPr/>
        </p:nvSpPr>
        <p:spPr>
          <a:xfrm rot="5400000">
            <a:off x="2381020" y="1787307"/>
            <a:ext cx="201880" cy="142221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F903CF5-3A8A-8D4A-84CC-DCB8864B4DFD}"/>
              </a:ext>
            </a:extLst>
          </p:cNvPr>
          <p:cNvSpPr/>
          <p:nvPr/>
        </p:nvSpPr>
        <p:spPr>
          <a:xfrm rot="5400000">
            <a:off x="3850572" y="1787307"/>
            <a:ext cx="201880" cy="142221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16494633-ADAB-174C-AC69-B0207A207DEA}"/>
              </a:ext>
            </a:extLst>
          </p:cNvPr>
          <p:cNvSpPr/>
          <p:nvPr/>
        </p:nvSpPr>
        <p:spPr>
          <a:xfrm rot="5400000">
            <a:off x="5308289" y="1787307"/>
            <a:ext cx="201880" cy="142221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67B56B2-7F33-CC4B-B7EA-13E78CBC3AC1}"/>
              </a:ext>
            </a:extLst>
          </p:cNvPr>
          <p:cNvSpPr/>
          <p:nvPr/>
        </p:nvSpPr>
        <p:spPr>
          <a:xfrm rot="5400000">
            <a:off x="6410443" y="2138335"/>
            <a:ext cx="201880" cy="711086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2097B80-7A06-7943-90B5-5794B106DB9A}"/>
              </a:ext>
            </a:extLst>
          </p:cNvPr>
          <p:cNvSpPr/>
          <p:nvPr/>
        </p:nvSpPr>
        <p:spPr>
          <a:xfrm rot="5400000">
            <a:off x="7524433" y="1784522"/>
            <a:ext cx="201880" cy="142221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92E89C-D08B-364A-A01C-969EA75C7273}"/>
              </a:ext>
            </a:extLst>
          </p:cNvPr>
          <p:cNvSpPr txBox="1"/>
          <p:nvPr/>
        </p:nvSpPr>
        <p:spPr>
          <a:xfrm>
            <a:off x="87431" y="1494015"/>
            <a:ext cx="133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Speech signals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B7677A-3BE2-5C49-BF12-E640FAE808EB}"/>
              </a:ext>
            </a:extLst>
          </p:cNvPr>
          <p:cNvSpPr txBox="1"/>
          <p:nvPr/>
        </p:nvSpPr>
        <p:spPr>
          <a:xfrm>
            <a:off x="87430" y="2232268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Timestamped</a:t>
            </a:r>
          </a:p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 labels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823546-0C30-D745-A72E-D096786A8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3042724"/>
            <a:ext cx="8782200" cy="1517375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b="1" dirty="0"/>
              <a:t>non</a:t>
            </a:r>
            <a:r>
              <a:rPr lang="en-US" dirty="0"/>
              <a:t>-mission:</a:t>
            </a:r>
          </a:p>
          <a:p>
            <a:pPr lvl="1"/>
            <a:r>
              <a:rPr lang="en-US" dirty="0"/>
              <a:t>Train a model with data from </a:t>
            </a:r>
            <a:r>
              <a:rPr lang="en-US" i="1" dirty="0"/>
              <a:t>one domain</a:t>
            </a:r>
            <a:r>
              <a:rPr lang="en-US" dirty="0"/>
              <a:t>, and expect it to work well for </a:t>
            </a:r>
            <a:r>
              <a:rPr lang="en-US" i="1" dirty="0"/>
              <a:t>all domains</a:t>
            </a:r>
          </a:p>
          <a:p>
            <a:endParaRPr lang="en-US" i="1" dirty="0">
              <a:solidFill>
                <a:schemeClr val="accent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4E3729-194E-DD4A-933A-D955174D2CF4}"/>
              </a:ext>
            </a:extLst>
          </p:cNvPr>
          <p:cNvSpPr txBox="1"/>
          <p:nvPr/>
        </p:nvSpPr>
        <p:spPr>
          <a:xfrm>
            <a:off x="2053797" y="2651176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“A”,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483C16-2632-2545-AA2B-A5C9C8B26E83}"/>
              </a:ext>
            </a:extLst>
          </p:cNvPr>
          <p:cNvSpPr txBox="1"/>
          <p:nvPr/>
        </p:nvSpPr>
        <p:spPr>
          <a:xfrm>
            <a:off x="3523349" y="2655984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“B”,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0E9A0E-719C-674F-A4A4-041F2E7C520E}"/>
              </a:ext>
            </a:extLst>
          </p:cNvPr>
          <p:cNvSpPr txBox="1"/>
          <p:nvPr/>
        </p:nvSpPr>
        <p:spPr>
          <a:xfrm>
            <a:off x="4981066" y="2660092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“A”,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0E1BBD-527B-DB4D-B762-56EC494849EA}"/>
              </a:ext>
            </a:extLst>
          </p:cNvPr>
          <p:cNvSpPr txBox="1"/>
          <p:nvPr/>
        </p:nvSpPr>
        <p:spPr>
          <a:xfrm>
            <a:off x="6058017" y="2663071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“B”,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806C06-A516-1746-B563-C5F5CDB006F5}"/>
              </a:ext>
            </a:extLst>
          </p:cNvPr>
          <p:cNvSpPr txBox="1"/>
          <p:nvPr/>
        </p:nvSpPr>
        <p:spPr>
          <a:xfrm>
            <a:off x="7197210" y="2654759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“A”,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t</a:t>
            </a:r>
            <a:r>
              <a:rPr lang="en-US" baseline="-250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38F1D-CBF3-E441-A1EB-5E9F5636F9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166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UIS-RNN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2701F-3F21-C54B-A076-ECE98B661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892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B1F7-40E0-D64D-BEDA-F56E223A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47D26-83C2-924D-955E-1A98F5223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Observation sequence</a:t>
            </a:r>
            <a:r>
              <a:rPr lang="en-US" dirty="0"/>
              <a:t>: embeddings of one utterance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Label sequence</a:t>
            </a:r>
            <a:r>
              <a:rPr lang="en-US" dirty="0"/>
              <a:t>: speakers for the embeddings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Speaker change indicators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A248E-08EC-2A4B-A6B5-B824C336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75" y="1672144"/>
            <a:ext cx="3024249" cy="371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2166E4-7487-B84D-A45B-D83CA487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36" y="2667139"/>
            <a:ext cx="2756725" cy="373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BA0A82-16EF-7142-B9F7-81F5D4EE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18" y="3663446"/>
            <a:ext cx="7395160" cy="433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30EFE-3842-8A47-93CB-E50024C39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289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DE07-98DA-9647-9632-7F4608AE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68C76-A05F-3F46-A6A8-5FA206F95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utterance with 6 embeddings from 3 speakers:</a:t>
            </a:r>
          </a:p>
          <a:p>
            <a:pPr lv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=(1, 1, 2, 3, 2, 2)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 changes:</a:t>
            </a:r>
          </a:p>
          <a:p>
            <a:pPr lv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=(0, 1, 1, 1, 0)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be uniquely determined by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but NOT the other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DA937-B489-204B-9D2C-4E7B335776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93966-DDA8-D348-A461-C968F605AD74}"/>
              </a:ext>
            </a:extLst>
          </p:cNvPr>
          <p:cNvSpPr txBox="1"/>
          <p:nvPr/>
        </p:nvSpPr>
        <p:spPr>
          <a:xfrm>
            <a:off x="2986645" y="2265544"/>
            <a:ext cx="3079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1   1   2   3   2   2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 \ / \ / \ / \ / \ /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Roboto Mono" pitchFamily="2" charset="0"/>
                <a:ea typeface="Roboto Mono" pitchFamily="2" charset="0"/>
              </a:rPr>
              <a:t>  0   1   1   1   0</a:t>
            </a:r>
          </a:p>
        </p:txBody>
      </p:sp>
    </p:spTree>
    <p:extLst>
      <p:ext uri="{BB962C8B-B14F-4D97-AF65-F5344CB8AC3E}">
        <p14:creationId xmlns:p14="http://schemas.microsoft.com/office/powerpoint/2010/main" val="19428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B1F7-40E0-D64D-BEDA-F56E223A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47D26-83C2-924D-955E-1A98F5223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UIS-RNN models the generative process of utterance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augment the equation by including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break each term to 3 components: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28255-B7AE-6148-B325-EE3B9E79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40" y="1647240"/>
            <a:ext cx="4370119" cy="680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B7A68-5B5E-F744-99EF-48F2510B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77" y="2831664"/>
            <a:ext cx="5272644" cy="777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4955F-031C-2941-B199-895C30180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622" y="4080199"/>
            <a:ext cx="4690753" cy="10131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BF1B9-ABE1-6846-A012-DFBCCD51AC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586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1: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718F1-8C22-8345-9D11-039C9438C7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Speaker change: Generic form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Speaker change is a distribution: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It models how likely the current speaker would change (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=1</a:t>
            </a:r>
            <a:r>
              <a:rPr lang="en-US" dirty="0"/>
              <a:t>)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It depends on previous speaker changes (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[t-1]</a:t>
            </a:r>
            <a:r>
              <a:rPr lang="en-US" dirty="0"/>
              <a:t>)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It has the generic form: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endParaRPr lang="en-US" dirty="0"/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i="1" dirty="0"/>
              <a:t>E.g.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 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𝛌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(⋅)</a:t>
            </a:r>
            <a:r>
              <a:rPr lang="en-US" dirty="0"/>
              <a:t> could be a RNN parameterized by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𝛌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A7B38-1C34-FE42-84A8-F53712275A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40C01-C965-9343-B3D3-250824B73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18" y="2965862"/>
            <a:ext cx="2409922" cy="2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75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Speaker change: Simplest form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For simplicity, our implementation uses I.I.D. distribution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Only one parameter here: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𝛌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={p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other words, we model speaker change by a coin flipping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34CC6-204C-8341-8626-0E520E6B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95" y="1712829"/>
            <a:ext cx="2121477" cy="4156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4AFBA1-5D66-6C48-B92C-C925AEEE30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87F76-7C5A-3F4F-8EAB-3E001C6B5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837" y="3497283"/>
            <a:ext cx="1064326" cy="106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Speaker assignment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If speaker has changed, which speaker is it?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New unseen speaker?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Previous seen speaker?</a:t>
            </a:r>
          </a:p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We model this process by a Chinese restaurant process (CRP)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88357-8F83-AE40-9BE9-E6D308603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528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52">
            <a:extLst>
              <a:ext uri="{FF2B5EF4-FFF2-40B4-BE49-F238E27FC236}">
                <a16:creationId xmlns:a16="http://schemas.microsoft.com/office/drawing/2014/main" id="{F67DE191-D756-5848-8D51-A9BDA97AF605}"/>
              </a:ext>
            </a:extLst>
          </p:cNvPr>
          <p:cNvSpPr/>
          <p:nvPr/>
        </p:nvSpPr>
        <p:spPr>
          <a:xfrm>
            <a:off x="178638" y="980661"/>
            <a:ext cx="8784462" cy="195692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Chinese restaurant process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2959377"/>
            <a:ext cx="8782200" cy="1938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Imagine you go to a restaurant, which table will you join?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Some probability to start a new table (you are the first to the party!)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Otherwise, more likely to join a table with more people (your party has started for a while!)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D0DBCA-09B0-8641-80D2-584F641DF444}"/>
              </a:ext>
            </a:extLst>
          </p:cNvPr>
          <p:cNvSpPr/>
          <p:nvPr/>
        </p:nvSpPr>
        <p:spPr>
          <a:xfrm>
            <a:off x="611579" y="1392753"/>
            <a:ext cx="1193470" cy="1193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4AF5E3-46CC-344C-A0F7-95F6612AE89E}"/>
              </a:ext>
            </a:extLst>
          </p:cNvPr>
          <p:cNvSpPr/>
          <p:nvPr/>
        </p:nvSpPr>
        <p:spPr>
          <a:xfrm>
            <a:off x="2897778" y="1392753"/>
            <a:ext cx="1193470" cy="1193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80196A-041C-4B4A-8EF7-136B269686E3}"/>
              </a:ext>
            </a:extLst>
          </p:cNvPr>
          <p:cNvSpPr/>
          <p:nvPr/>
        </p:nvSpPr>
        <p:spPr>
          <a:xfrm>
            <a:off x="5183977" y="1392753"/>
            <a:ext cx="1193470" cy="1193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98D3E7-F284-1345-89C7-88C354B1F1FB}"/>
              </a:ext>
            </a:extLst>
          </p:cNvPr>
          <p:cNvSpPr/>
          <p:nvPr/>
        </p:nvSpPr>
        <p:spPr>
          <a:xfrm>
            <a:off x="7470175" y="1392753"/>
            <a:ext cx="1193470" cy="1193470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Table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69A88-266A-0343-B6C9-BB24E1135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2" y="1322421"/>
            <a:ext cx="386689" cy="386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5AC0F-FA59-7049-ADE9-19999828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286" y="2392878"/>
            <a:ext cx="386689" cy="386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2603D1-D782-3142-80FC-D90EDDDD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60" y="2451135"/>
            <a:ext cx="386689" cy="386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A4F65-9FC9-D84E-9A15-13CA48229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447" y="1542023"/>
            <a:ext cx="386689" cy="386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0BBD49-2101-374E-96EA-9F72B666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068" y="1125455"/>
            <a:ext cx="386689" cy="38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6201CD-2DE8-FE4B-9F6C-ED7E5C5E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397" y="2224488"/>
            <a:ext cx="386689" cy="3866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B9009-2227-2D4E-BFBF-DE29A06C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53" y="2300663"/>
            <a:ext cx="386689" cy="3866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A0BB12-B179-AA48-BC33-1A83BCA00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80" y="1012832"/>
            <a:ext cx="386689" cy="386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4B841F-598B-4145-8FD5-48550F67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2" y="2159455"/>
            <a:ext cx="386689" cy="386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519D9A-89BB-154A-8C01-5371B82D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9" y="2531021"/>
            <a:ext cx="386689" cy="3866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5AA0A7-55C7-0444-962A-338EFC6F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57" y="1621902"/>
            <a:ext cx="386689" cy="3866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B9117-72D3-8446-932F-3FF8912887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91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Speaker assignment: Formulations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Back to the speaker </a:t>
            </a:r>
            <a:r>
              <a:rPr lang="en-US" dirty="0" err="1"/>
              <a:t>diarization</a:t>
            </a:r>
            <a:r>
              <a:rPr lang="en-US" dirty="0"/>
              <a:t> problem, if speaker has changed: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First equation: assign to previous </a:t>
            </a:r>
            <a:r>
              <a:rPr lang="en-US" u="sng" dirty="0"/>
              <a:t>seen</a:t>
            </a:r>
            <a:r>
              <a:rPr lang="en-US" dirty="0"/>
              <a:t> speaker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Second equation: assign to new </a:t>
            </a:r>
            <a:r>
              <a:rPr lang="en-US" u="sng" dirty="0"/>
              <a:t>unseen</a:t>
            </a:r>
            <a:r>
              <a:rPr lang="en-US" dirty="0"/>
              <a:t> speaker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k,t-1</a:t>
            </a:r>
            <a:r>
              <a:rPr lang="en-US" dirty="0"/>
              <a:t>: Number of </a:t>
            </a:r>
            <a:r>
              <a:rPr lang="en-US" dirty="0">
                <a:solidFill>
                  <a:srgbClr val="0432FF"/>
                </a:solidFill>
              </a:rPr>
              <a:t>blocks</a:t>
            </a:r>
            <a:r>
              <a:rPr lang="en-US" dirty="0"/>
              <a:t> for speaker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dirty="0"/>
              <a:t> in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[t-1]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C3695-3A32-D344-8A98-4DEEA7ED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285" y="1692679"/>
            <a:ext cx="4747430" cy="783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628030-3D32-FD47-8736-6D4366405826}"/>
              </a:ext>
            </a:extLst>
          </p:cNvPr>
          <p:cNvSpPr/>
          <p:nvPr/>
        </p:nvSpPr>
        <p:spPr>
          <a:xfrm>
            <a:off x="2198285" y="4193223"/>
            <a:ext cx="1550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=(1, 1, 2, 3, 2, 2)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824DF0C-BEEF-BF45-B229-74D0632EC8D1}"/>
              </a:ext>
            </a:extLst>
          </p:cNvPr>
          <p:cNvSpPr/>
          <p:nvPr/>
        </p:nvSpPr>
        <p:spPr>
          <a:xfrm rot="5400000">
            <a:off x="2674123" y="4396613"/>
            <a:ext cx="113067" cy="32184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68C20DB-BB25-AC46-940B-8C4FD39CAFEC}"/>
              </a:ext>
            </a:extLst>
          </p:cNvPr>
          <p:cNvSpPr/>
          <p:nvPr/>
        </p:nvSpPr>
        <p:spPr>
          <a:xfrm rot="5400000">
            <a:off x="3367415" y="4390573"/>
            <a:ext cx="113067" cy="321842"/>
          </a:xfrm>
          <a:prstGeom prst="rightBrace">
            <a:avLst>
              <a:gd name="adj1" fmla="val 436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F442B-273C-404E-B2E8-AACB043A1BFF}"/>
              </a:ext>
            </a:extLst>
          </p:cNvPr>
          <p:cNvSpPr txBox="1"/>
          <p:nvPr/>
        </p:nvSpPr>
        <p:spPr>
          <a:xfrm>
            <a:off x="2365812" y="4627550"/>
            <a:ext cx="729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one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396E1-67C7-2449-A68B-CD84D7E3F4E5}"/>
              </a:ext>
            </a:extLst>
          </p:cNvPr>
          <p:cNvSpPr txBox="1"/>
          <p:nvPr/>
        </p:nvSpPr>
        <p:spPr>
          <a:xfrm>
            <a:off x="3059104" y="4621510"/>
            <a:ext cx="729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one 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E8664-0FFB-924B-A55B-70C94534F7A2}"/>
              </a:ext>
            </a:extLst>
          </p:cNvPr>
          <p:cNvSpPr txBox="1"/>
          <p:nvPr/>
        </p:nvSpPr>
        <p:spPr>
          <a:xfrm>
            <a:off x="4374048" y="4129067"/>
            <a:ext cx="17572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Speaker 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: 1 block</a:t>
            </a:r>
          </a:p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Speaker 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: 2 blocks</a:t>
            </a:r>
          </a:p>
          <a:p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Speaker 3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: 1 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FA826-477E-A74B-86A7-FD6731F963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3942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Speaker assignment: Heuristics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The person who </a:t>
            </a:r>
            <a:r>
              <a:rPr lang="en-US" dirty="0">
                <a:solidFill>
                  <a:srgbClr val="0432FF"/>
                </a:solidFill>
              </a:rPr>
              <a:t>leads</a:t>
            </a:r>
            <a:r>
              <a:rPr lang="en-US" dirty="0"/>
              <a:t> the majority of the conversation, will more likely speak again</a:t>
            </a:r>
          </a:p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The person who often </a:t>
            </a:r>
            <a:r>
              <a:rPr lang="en-US" dirty="0">
                <a:solidFill>
                  <a:srgbClr val="0432FF"/>
                </a:solidFill>
              </a:rPr>
              <a:t>interrupts</a:t>
            </a:r>
            <a:r>
              <a:rPr lang="en-US" dirty="0"/>
              <a:t> others, will more likely jump in again</a:t>
            </a:r>
          </a:p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In a specific domain, the probability for a new person to join is relatively stable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Telephone call: Not very likely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Meeting: Mildly likely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YouTube/Movie: Very likely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BA429-0429-874D-9401-10DA299115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5276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Sequence generation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200000"/>
              </a:lnSpc>
              <a:spcBef>
                <a:spcPts val="600"/>
              </a:spcBef>
            </a:pPr>
            <a:r>
              <a:rPr lang="en-US" dirty="0"/>
              <a:t>Finally, we need to model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[t]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[t-1]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,y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[t]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dirty="0"/>
              <a:t>: </a:t>
            </a:r>
          </a:p>
          <a:p>
            <a:pPr lvl="1" fontAlgn="base">
              <a:lnSpc>
                <a:spcPct val="200000"/>
              </a:lnSpc>
              <a:spcBef>
                <a:spcPts val="600"/>
              </a:spcBef>
            </a:pPr>
            <a:r>
              <a:rPr lang="en-US" dirty="0"/>
              <a:t>Assumption 1: For each speaker, his/her embeddings are generated by an RNN instance</a:t>
            </a:r>
          </a:p>
          <a:p>
            <a:pPr lvl="1" fontAlgn="base">
              <a:lnSpc>
                <a:spcPct val="200000"/>
              </a:lnSpc>
              <a:spcBef>
                <a:spcPts val="600"/>
              </a:spcBef>
            </a:pPr>
            <a:r>
              <a:rPr lang="en-US" dirty="0"/>
              <a:t>Assumption 2: Different speakers share the </a:t>
            </a:r>
            <a:r>
              <a:rPr lang="en-US" dirty="0">
                <a:solidFill>
                  <a:srgbClr val="0432FF"/>
                </a:solidFill>
              </a:rPr>
              <a:t>same</a:t>
            </a:r>
            <a:r>
              <a:rPr lang="en-US" dirty="0"/>
              <a:t> RNN </a:t>
            </a:r>
            <a:r>
              <a:rPr lang="en-US" dirty="0">
                <a:solidFill>
                  <a:srgbClr val="0432FF"/>
                </a:solidFill>
              </a:rPr>
              <a:t>topology/parameters</a:t>
            </a:r>
          </a:p>
          <a:p>
            <a:pPr lvl="1" fontAlgn="base">
              <a:lnSpc>
                <a:spcPct val="200000"/>
              </a:lnSpc>
              <a:spcBef>
                <a:spcPts val="600"/>
              </a:spcBef>
            </a:pPr>
            <a:r>
              <a:rPr lang="en-US" dirty="0"/>
              <a:t>Assumption 3: Each RNN instance has its </a:t>
            </a:r>
            <a:r>
              <a:rPr lang="en-US" dirty="0">
                <a:solidFill>
                  <a:srgbClr val="0432FF"/>
                </a:solidFill>
              </a:rPr>
              <a:t>own states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A14A1E-BEB8-8C45-97ED-08A561C60A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8842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Sequence generation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Assume the network with parameter set </a:t>
            </a:r>
            <a:r>
              <a:rPr lang="en-US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/>
              <a:t> has a GRU :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114300" indent="0" fontAlgn="base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network also has an output layer: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sequence generation distribution is: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723D9-39A6-4F4F-89B0-3E496744B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763" y="1718642"/>
            <a:ext cx="1938544" cy="33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B7B49-B563-4246-80AB-B64A8A61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022" y="3206608"/>
            <a:ext cx="1377949" cy="385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CF5BB-3F47-1E45-AE14-E178401B7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265" y="2229538"/>
            <a:ext cx="2771469" cy="26834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8BE42C5-0E25-5743-B9C1-4ECC3DC57D2C}"/>
              </a:ext>
            </a:extLst>
          </p:cNvPr>
          <p:cNvSpPr/>
          <p:nvPr/>
        </p:nvSpPr>
        <p:spPr>
          <a:xfrm>
            <a:off x="6076121" y="2267708"/>
            <a:ext cx="496957" cy="192008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E1DC3-2B84-B84E-8960-BD3D9CF65C80}"/>
              </a:ext>
            </a:extLst>
          </p:cNvPr>
          <p:cNvSpPr txBox="1"/>
          <p:nvPr/>
        </p:nvSpPr>
        <p:spPr>
          <a:xfrm>
            <a:off x="6508749" y="2102102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Last time we</a:t>
            </a:r>
          </a:p>
          <a:p>
            <a:pPr algn="ctr"/>
            <a:r>
              <a:rPr lang="en-US" i="1" dirty="0">
                <a:solidFill>
                  <a:schemeClr val="tx2"/>
                </a:solidFill>
              </a:rPr>
              <a:t>see this speaker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C746C3-09D5-D643-97C3-F750E30C2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311" y="4646724"/>
            <a:ext cx="3621372" cy="2513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2E50C3-291C-744E-AA84-EC92FAAE1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216" y="4086020"/>
            <a:ext cx="2511563" cy="36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62AC12-D9F0-434B-8620-F0FB9AE134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642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Summary of UIS-RNN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At time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dirty="0"/>
              <a:t>, assume we have already seen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dirty="0"/>
              <a:t> speakers in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[t-1]</a:t>
            </a:r>
            <a:r>
              <a:rPr lang="en-US" dirty="0"/>
              <a:t>: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dirty="0"/>
              <a:t> RNN instances that have been initialized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/>
              <a:t>One more un-initialized RNN instance for a new speaker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k+1</a:t>
            </a:r>
            <a:r>
              <a:rPr lang="en-US" dirty="0"/>
              <a:t> possible generative paths in total for time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97287-451A-FD4D-8F4F-C7BF911F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67" y="3020906"/>
            <a:ext cx="3153465" cy="18444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F7302-08B8-304B-B533-427B1015DB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2061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Why the name?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Unbounded interleaved-state RNN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Unbounded: With Chinese restaurant process, we can produce unbounded number of speakers</a:t>
            </a:r>
          </a:p>
          <a:p>
            <a:pPr lvl="1" fontAlgn="base">
              <a:lnSpc>
                <a:spcPct val="15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Interleaved-state: States of different RNN instances interleave in the time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97287-451A-FD4D-8F4F-C7BF911F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67" y="3020906"/>
            <a:ext cx="3153465" cy="18444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DAC9C-F159-024A-80C4-2182450A1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630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Prerequisite: Watch this video first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>
                <a:hlinkClick r:id="rId3"/>
              </a:rPr>
              <a:t>https://www.youtube.com/watch?v=pjxGPZQeeO4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14C75-841E-C748-8132-3E4C5FF5D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928" y="1715984"/>
            <a:ext cx="5378346" cy="3279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163DE-34DD-214D-842C-DC3A361D9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5710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Training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Given the training data of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dirty="0"/>
              <a:t> utterances: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We maximize the log joint likelihood (MLE estimation):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031FA-E407-A442-8980-A6B18420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74" y="1758648"/>
            <a:ext cx="1887330" cy="355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095C0-710C-1D42-9E34-FF68E1E07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02" y="2212731"/>
            <a:ext cx="1867873" cy="306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F54F9-E1A2-F842-AC68-BCE784DBD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107" y="3156842"/>
            <a:ext cx="3502262" cy="6131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1EE15D-A830-2143-B7C1-E3A34FC663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4987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Training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Speaker change: deterministic estimation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Speaker assignment: gradient ascent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Sequence generation: gradient ascent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D33A9-6791-9944-9DBE-0928AAD5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597" y="3917708"/>
            <a:ext cx="3402802" cy="486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147593-7DEA-5C4D-A5D8-FC1B9ABC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600" y="2803360"/>
            <a:ext cx="3402799" cy="5249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85163D-95D4-574E-AD51-B796A3416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34DFD-8B75-0946-97BD-9E16E481A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922" y="1729920"/>
            <a:ext cx="2508925" cy="4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77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Decoding: The generic solution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Given a test utterance: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We want to find MAP solution: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114300" indent="0" fontAlgn="base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complexity is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O(T!)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7B982-A424-0540-8A7B-F66260EC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407" y="1667411"/>
            <a:ext cx="2181514" cy="244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88F5D-8970-3447-8106-D813F7D62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607" y="2737106"/>
            <a:ext cx="3028785" cy="5675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B8F34A-3A0E-7147-96AF-D0CC218C9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9397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Decoding: The practical solution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 practice, we use a greedy </a:t>
            </a:r>
            <a:r>
              <a:rPr lang="en-US" dirty="0">
                <a:solidFill>
                  <a:srgbClr val="0432FF"/>
                </a:solidFill>
              </a:rPr>
              <a:t>online</a:t>
            </a:r>
            <a:r>
              <a:rPr lang="en-US" dirty="0"/>
              <a:t> decoding, which is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O(T</a:t>
            </a:r>
            <a:r>
              <a:rPr lang="en-US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can constrain the max number of speakers per utterance: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O(T)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better performance: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Beam search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aheads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1887B-7737-0248-A921-1ED49BCA6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87" y="2661376"/>
            <a:ext cx="3432873" cy="20823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31849-EC96-5545-9FA1-21E8D78BF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6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4: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Experimental Results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BCA91E-4636-E64C-B3FA-B2F4801D3A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FB84-AC82-BF4A-807E-6708506B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recognition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C0B2C-C8CD-664E-AB74-9A03A23AE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made several improvements over previous model: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More training </a:t>
            </a:r>
            <a:r>
              <a:rPr lang="en-US" u="sng" dirty="0"/>
              <a:t>data</a:t>
            </a:r>
            <a:r>
              <a:rPr lang="en-US" dirty="0"/>
              <a:t>: non-US English, </a:t>
            </a:r>
            <a:r>
              <a:rPr lang="en-US" dirty="0" err="1"/>
              <a:t>farfield</a:t>
            </a:r>
            <a:r>
              <a:rPr lang="en-US" dirty="0"/>
              <a:t>, </a:t>
            </a:r>
            <a:r>
              <a:rPr lang="en-US" dirty="0" err="1"/>
              <a:t>LibriSpeech</a:t>
            </a:r>
            <a:r>
              <a:rPr lang="en-US" dirty="0"/>
              <a:t>, </a:t>
            </a:r>
            <a:r>
              <a:rPr lang="en-US" dirty="0" err="1"/>
              <a:t>VoxCeleb</a:t>
            </a:r>
            <a:r>
              <a:rPr lang="en-US" dirty="0"/>
              <a:t> 1&amp;2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u="sng" dirty="0"/>
              <a:t>Variable-length windows</a:t>
            </a:r>
            <a:r>
              <a:rPr lang="en-US" dirty="0"/>
              <a:t> for training: from 1600ms to [240ms, 1600ms]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15DF353-DEE3-ED49-91D8-C882BE42D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171022"/>
                  </p:ext>
                </p:extLst>
              </p:nvPr>
            </p:nvGraphicFramePr>
            <p:xfrm>
              <a:off x="252351" y="2567561"/>
              <a:ext cx="8639298" cy="182880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{284E427A-3D55-4303-BF80-6455036E1DE7}</a:tableStyleId>
                  </a:tblPr>
                  <a:tblGrid>
                    <a:gridCol w="1353788">
                      <a:extLst>
                        <a:ext uri="{9D8B030D-6E8A-4147-A177-3AD203B41FA5}">
                          <a16:colId xmlns:a16="http://schemas.microsoft.com/office/drawing/2014/main" val="2751370437"/>
                        </a:ext>
                      </a:extLst>
                    </a:gridCol>
                    <a:gridCol w="2416629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2309750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2559131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</a:tblGrid>
                  <a:tr h="245231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Model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EER (%) on </a:t>
                          </a:r>
                          <a:r>
                            <a:rPr lang="en-US" sz="1600" b="1" dirty="0" err="1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en</a:t>
                          </a: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-US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phone data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EER (%) on </a:t>
                          </a:r>
                          <a:r>
                            <a:rPr lang="en-US" sz="1600" b="1" dirty="0" err="1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en</a:t>
                          </a: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-ALL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phone + </a:t>
                          </a:r>
                          <a:r>
                            <a:rPr lang="en-US" sz="1600" b="1" dirty="0" err="1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farfield</a:t>
                          </a: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 data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d-vector V1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baseline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3.55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6.14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2452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d-vector 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more data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3.06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2.03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d-vector V3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more data + variable-length windows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3.03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478756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1.91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15DF353-DEE3-ED49-91D8-C882BE42D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171022"/>
                  </p:ext>
                </p:extLst>
              </p:nvPr>
            </p:nvGraphicFramePr>
            <p:xfrm>
              <a:off x="252351" y="2567561"/>
              <a:ext cx="8639298" cy="182880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{284E427A-3D55-4303-BF80-6455036E1DE7}</a:tableStyleId>
                  </a:tblPr>
                  <a:tblGrid>
                    <a:gridCol w="1353788">
                      <a:extLst>
                        <a:ext uri="{9D8B030D-6E8A-4147-A177-3AD203B41FA5}">
                          <a16:colId xmlns:a16="http://schemas.microsoft.com/office/drawing/2014/main" val="2751370437"/>
                        </a:ext>
                      </a:extLst>
                    </a:gridCol>
                    <a:gridCol w="2416629">
                      <a:extLst>
                        <a:ext uri="{9D8B030D-6E8A-4147-A177-3AD203B41FA5}">
                          <a16:colId xmlns:a16="http://schemas.microsoft.com/office/drawing/2014/main" val="2030945141"/>
                        </a:ext>
                      </a:extLst>
                    </a:gridCol>
                    <a:gridCol w="2309750">
                      <a:extLst>
                        <a:ext uri="{9D8B030D-6E8A-4147-A177-3AD203B41FA5}">
                          <a16:colId xmlns:a16="http://schemas.microsoft.com/office/drawing/2014/main" val="418911473"/>
                        </a:ext>
                      </a:extLst>
                    </a:gridCol>
                    <a:gridCol w="2559131">
                      <a:extLst>
                        <a:ext uri="{9D8B030D-6E8A-4147-A177-3AD203B41FA5}">
                          <a16:colId xmlns:a16="http://schemas.microsoft.com/office/drawing/2014/main" val="3142428887"/>
                        </a:ext>
                      </a:extLst>
                    </a:gridCol>
                  </a:tblGrid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Model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600" b="1" dirty="0">
                            <a:latin typeface="+mn-lt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EER (%) on </a:t>
                          </a:r>
                          <a:r>
                            <a:rPr lang="en-US" sz="1600" b="1" dirty="0" err="1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en</a:t>
                          </a: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-US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phone data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EER (%) on </a:t>
                          </a:r>
                          <a:r>
                            <a:rPr lang="en-US" sz="1600" b="1" dirty="0" err="1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en</a:t>
                          </a: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-ALL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phone + </a:t>
                          </a:r>
                          <a:r>
                            <a:rPr lang="en-US" sz="1600" b="1" dirty="0" err="1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farfield</a:t>
                          </a:r>
                          <a:r>
                            <a:rPr lang="en-US" sz="1600" b="1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 data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48850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d-vector V1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baseline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736" t="-177778" r="-110989" b="-28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7624" t="-177778" b="-28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3213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d-vector V2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more data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736" t="-288462" r="-110989" b="-1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7624" t="-288462" b="-1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5408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d-vector V3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more data + variable-length windows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3736" t="-219565" r="-110989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7624" t="-219565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1931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C34FE-68A3-5F4B-9919-AF620A627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7101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Diarization</a:t>
            </a:r>
            <a:r>
              <a:rPr lang="en" dirty="0"/>
              <a:t> evaluation protocol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699"/>
            <a:ext cx="8782200" cy="3754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use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ource Sans Pro" panose="020B0503030403020204" pitchFamily="34" charset="77"/>
                <a:ea typeface="Cambria Math" panose="02040503050406030204" pitchFamily="18" charset="0"/>
              </a:rPr>
              <a:t>pyannote.metrics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library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Overlapped speech is excluded from evaluation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tolerate errors less than 250ms (the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value)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report confusion errors (referred to as DER in literature)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E2C0A-A76D-E948-900C-73C8D2C71A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813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3EA0-C266-8F46-A2BD-26FF497F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C271-7475-1F43-924A-5D7CBDDA3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use 3 datasets: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NIST SRE 2000 Disk-8, </a:t>
            </a:r>
            <a:r>
              <a:rPr lang="en-US" i="1" dirty="0"/>
              <a:t>a.k.a.</a:t>
            </a:r>
            <a:r>
              <a:rPr lang="en-US" dirty="0"/>
              <a:t> CALLHOME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NIST SRE 2000 Disk-6, </a:t>
            </a:r>
            <a:r>
              <a:rPr lang="en-US" i="1" dirty="0"/>
              <a:t>a.k.a.</a:t>
            </a:r>
            <a:r>
              <a:rPr lang="en-US" dirty="0"/>
              <a:t> Switchboard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ICSI meeting corpus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We use Disk-8 for evaluation, to be comparable to other teams’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5AF46-6771-B143-846D-EB6DA29652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3163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3EA0-C266-8F46-A2BD-26FF497F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95A74A-1C1C-0744-AD04-7195465EBFE6}"/>
              </a:ext>
            </a:extLst>
          </p:cNvPr>
          <p:cNvGrpSpPr/>
          <p:nvPr/>
        </p:nvGrpSpPr>
        <p:grpSpPr>
          <a:xfrm>
            <a:off x="2654134" y="1019600"/>
            <a:ext cx="3354780" cy="1156860"/>
            <a:chOff x="1858487" y="1116282"/>
            <a:chExt cx="3354780" cy="11568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5091E5-7CD0-514A-994F-82764E048BCE}"/>
                </a:ext>
              </a:extLst>
            </p:cNvPr>
            <p:cNvGrpSpPr/>
            <p:nvPr/>
          </p:nvGrpSpPr>
          <p:grpSpPr>
            <a:xfrm>
              <a:off x="1858487" y="1116282"/>
              <a:ext cx="3354780" cy="653142"/>
              <a:chOff x="1650669" y="1175658"/>
              <a:chExt cx="3354780" cy="65314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73C694-7E00-5C46-BB19-55B8BFE31939}"/>
                  </a:ext>
                </a:extLst>
              </p:cNvPr>
              <p:cNvSpPr/>
              <p:nvPr/>
            </p:nvSpPr>
            <p:spPr>
              <a:xfrm>
                <a:off x="1650669" y="1175658"/>
                <a:ext cx="3354780" cy="653142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Disk-8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702F392-DADE-6D4C-9DA2-B53BC86FFF57}"/>
                  </a:ext>
                </a:extLst>
              </p:cNvPr>
              <p:cNvSpPr/>
              <p:nvPr/>
            </p:nvSpPr>
            <p:spPr>
              <a:xfrm>
                <a:off x="1733798" y="1502229"/>
                <a:ext cx="570016" cy="255319"/>
              </a:xfrm>
              <a:prstGeom prst="rect">
                <a:avLst/>
              </a:prstGeom>
              <a:no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Fold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594DFC-3DCC-344A-81B7-407C2FDE7EA3}"/>
                  </a:ext>
                </a:extLst>
              </p:cNvPr>
              <p:cNvSpPr/>
              <p:nvPr/>
            </p:nvSpPr>
            <p:spPr>
              <a:xfrm>
                <a:off x="2386943" y="1502229"/>
                <a:ext cx="570016" cy="255319"/>
              </a:xfrm>
              <a:prstGeom prst="rect">
                <a:avLst/>
              </a:prstGeom>
              <a:no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Fold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1880DF-4C7B-C342-B414-B17210E199A7}"/>
                  </a:ext>
                </a:extLst>
              </p:cNvPr>
              <p:cNvSpPr/>
              <p:nvPr/>
            </p:nvSpPr>
            <p:spPr>
              <a:xfrm>
                <a:off x="3040088" y="1502228"/>
                <a:ext cx="570016" cy="255319"/>
              </a:xfrm>
              <a:prstGeom prst="rect">
                <a:avLst/>
              </a:prstGeom>
              <a:no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Fold 3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855119-40DC-2A4E-9385-8FCC9779AE00}"/>
                  </a:ext>
                </a:extLst>
              </p:cNvPr>
              <p:cNvSpPr/>
              <p:nvPr/>
            </p:nvSpPr>
            <p:spPr>
              <a:xfrm>
                <a:off x="3693233" y="1502227"/>
                <a:ext cx="570016" cy="255319"/>
              </a:xfrm>
              <a:prstGeom prst="rect">
                <a:avLst/>
              </a:prstGeom>
              <a:no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Fold 4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E4544E-1F8C-4842-8DEA-02C84CE12BA4}"/>
                  </a:ext>
                </a:extLst>
              </p:cNvPr>
              <p:cNvSpPr/>
              <p:nvPr/>
            </p:nvSpPr>
            <p:spPr>
              <a:xfrm>
                <a:off x="4346378" y="1502227"/>
                <a:ext cx="570016" cy="255319"/>
              </a:xfrm>
              <a:prstGeom prst="rect">
                <a:avLst/>
              </a:prstGeom>
              <a:no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2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Fold 5</a:t>
                </a:r>
              </a:p>
            </p:txBody>
          </p:sp>
        </p:grp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FB8353C5-7BF4-BA48-83A2-1ED565F5E314}"/>
                </a:ext>
              </a:extLst>
            </p:cNvPr>
            <p:cNvSpPr/>
            <p:nvPr/>
          </p:nvSpPr>
          <p:spPr>
            <a:xfrm rot="16200000">
              <a:off x="3093525" y="605637"/>
              <a:ext cx="148442" cy="2606641"/>
            </a:xfrm>
            <a:prstGeom prst="leftBrace">
              <a:avLst>
                <a:gd name="adj1" fmla="val 3976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E57AAB98-2B61-A442-8EE4-949FFF7F1ADB}"/>
                </a:ext>
              </a:extLst>
            </p:cNvPr>
            <p:cNvSpPr/>
            <p:nvPr/>
          </p:nvSpPr>
          <p:spPr>
            <a:xfrm rot="16200000">
              <a:off x="4764985" y="1623951"/>
              <a:ext cx="148442" cy="570013"/>
            </a:xfrm>
            <a:prstGeom prst="leftBrace">
              <a:avLst>
                <a:gd name="adj1" fmla="val 3976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387EE2-6998-B342-811C-8A3ACC9372F1}"/>
                </a:ext>
              </a:extLst>
            </p:cNvPr>
            <p:cNvSpPr txBox="1"/>
            <p:nvPr/>
          </p:nvSpPr>
          <p:spPr>
            <a:xfrm>
              <a:off x="2898518" y="1965365"/>
              <a:ext cx="5325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tx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AD1A60-6784-4B49-8E65-B086404111C4}"/>
                </a:ext>
              </a:extLst>
            </p:cNvPr>
            <p:cNvSpPr txBox="1"/>
            <p:nvPr/>
          </p:nvSpPr>
          <p:spPr>
            <a:xfrm>
              <a:off x="4554196" y="1965365"/>
              <a:ext cx="5132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chemeClr val="tx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eval</a:t>
              </a:r>
              <a:endParaRPr lang="en-US" i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1BE433B-DC45-9340-8047-B525AE046BAA}"/>
              </a:ext>
            </a:extLst>
          </p:cNvPr>
          <p:cNvSpPr txBox="1"/>
          <p:nvPr/>
        </p:nvSpPr>
        <p:spPr>
          <a:xfrm>
            <a:off x="6263395" y="1055661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×5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628466-E8A6-C74B-92ED-844C16C919FA}"/>
              </a:ext>
            </a:extLst>
          </p:cNvPr>
          <p:cNvSpPr txBox="1"/>
          <p:nvPr/>
        </p:nvSpPr>
        <p:spPr>
          <a:xfrm>
            <a:off x="362199" y="1214834"/>
            <a:ext cx="1781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In-domain 5-fold evaluation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708C9496-7594-AE44-9F28-51C1C51D7257}"/>
              </a:ext>
            </a:extLst>
          </p:cNvPr>
          <p:cNvSpPr/>
          <p:nvPr/>
        </p:nvSpPr>
        <p:spPr>
          <a:xfrm>
            <a:off x="2237623" y="907129"/>
            <a:ext cx="238382" cy="1188865"/>
          </a:xfrm>
          <a:prstGeom prst="leftBrace">
            <a:avLst>
              <a:gd name="adj1" fmla="val 39762"/>
              <a:gd name="adj2" fmla="val 50000"/>
            </a:avLst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D5E7DB-4893-3140-9006-615132CE415D}"/>
              </a:ext>
            </a:extLst>
          </p:cNvPr>
          <p:cNvSpPr/>
          <p:nvPr/>
        </p:nvSpPr>
        <p:spPr>
          <a:xfrm>
            <a:off x="5343904" y="2435919"/>
            <a:ext cx="659071" cy="6531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Disk-8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E3D7D9AD-4A8C-A54E-ABAC-952F38350866}"/>
              </a:ext>
            </a:extLst>
          </p:cNvPr>
          <p:cNvSpPr/>
          <p:nvPr/>
        </p:nvSpPr>
        <p:spPr>
          <a:xfrm rot="16200000">
            <a:off x="3889172" y="1908915"/>
            <a:ext cx="148442" cy="2606641"/>
          </a:xfrm>
          <a:prstGeom prst="leftBrace">
            <a:avLst>
              <a:gd name="adj1" fmla="val 3976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3D2C41F5-E329-BD49-8860-8E85BA51AFA2}"/>
              </a:ext>
            </a:extLst>
          </p:cNvPr>
          <p:cNvSpPr/>
          <p:nvPr/>
        </p:nvSpPr>
        <p:spPr>
          <a:xfrm rot="16200000">
            <a:off x="5602191" y="2885671"/>
            <a:ext cx="148442" cy="653130"/>
          </a:xfrm>
          <a:prstGeom prst="leftBrace">
            <a:avLst>
              <a:gd name="adj1" fmla="val 3976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EE011-A325-0A46-A6B7-D29D71E90FBE}"/>
              </a:ext>
            </a:extLst>
          </p:cNvPr>
          <p:cNvSpPr txBox="1"/>
          <p:nvPr/>
        </p:nvSpPr>
        <p:spPr>
          <a:xfrm>
            <a:off x="3694165" y="326864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98F3D4-D48C-484C-BB0D-6418963BAFE8}"/>
              </a:ext>
            </a:extLst>
          </p:cNvPr>
          <p:cNvSpPr txBox="1"/>
          <p:nvPr/>
        </p:nvSpPr>
        <p:spPr>
          <a:xfrm>
            <a:off x="5385470" y="326864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</a:t>
            </a:r>
            <a:endParaRPr lang="en-US" i="1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D4CE79-730C-0D41-9678-FCB26306D9BE}"/>
              </a:ext>
            </a:extLst>
          </p:cNvPr>
          <p:cNvSpPr txBox="1"/>
          <p:nvPr/>
        </p:nvSpPr>
        <p:spPr>
          <a:xfrm>
            <a:off x="362199" y="2614794"/>
            <a:ext cx="1781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Off-domain evaluation</a:t>
            </a: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2916855-42D6-A246-B496-C54BF8660699}"/>
              </a:ext>
            </a:extLst>
          </p:cNvPr>
          <p:cNvSpPr/>
          <p:nvPr/>
        </p:nvSpPr>
        <p:spPr>
          <a:xfrm>
            <a:off x="2237623" y="2307089"/>
            <a:ext cx="238382" cy="1188865"/>
          </a:xfrm>
          <a:prstGeom prst="leftBrace">
            <a:avLst>
              <a:gd name="adj1" fmla="val 39762"/>
              <a:gd name="adj2" fmla="val 50000"/>
            </a:avLst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FE4CC39-C081-5D48-9490-DFCB92821668}"/>
              </a:ext>
            </a:extLst>
          </p:cNvPr>
          <p:cNvGrpSpPr/>
          <p:nvPr/>
        </p:nvGrpSpPr>
        <p:grpSpPr>
          <a:xfrm>
            <a:off x="4613569" y="3851090"/>
            <a:ext cx="3354780" cy="653142"/>
            <a:chOff x="1650669" y="1175658"/>
            <a:chExt cx="3354780" cy="65314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B8A39E-7766-E04F-A20D-335063BD8D17}"/>
                </a:ext>
              </a:extLst>
            </p:cNvPr>
            <p:cNvSpPr/>
            <p:nvPr/>
          </p:nvSpPr>
          <p:spPr>
            <a:xfrm>
              <a:off x="1650669" y="1175658"/>
              <a:ext cx="3354780" cy="653142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Disk-8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5F7906-8342-3843-AD2A-A8D91883DF68}"/>
                </a:ext>
              </a:extLst>
            </p:cNvPr>
            <p:cNvSpPr/>
            <p:nvPr/>
          </p:nvSpPr>
          <p:spPr>
            <a:xfrm>
              <a:off x="1733798" y="1502229"/>
              <a:ext cx="570016" cy="255319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Fold 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CDFACE-9C81-DE48-9ACE-E333377553A6}"/>
                </a:ext>
              </a:extLst>
            </p:cNvPr>
            <p:cNvSpPr/>
            <p:nvPr/>
          </p:nvSpPr>
          <p:spPr>
            <a:xfrm>
              <a:off x="2386943" y="1502229"/>
              <a:ext cx="570016" cy="255319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Fold 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E62EB9C-0D48-2745-A314-6D1849589E09}"/>
                </a:ext>
              </a:extLst>
            </p:cNvPr>
            <p:cNvSpPr/>
            <p:nvPr/>
          </p:nvSpPr>
          <p:spPr>
            <a:xfrm>
              <a:off x="3040088" y="1502228"/>
              <a:ext cx="570016" cy="255319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Fold 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A23F043-5FA3-854F-9B71-055B7BE5AC79}"/>
                </a:ext>
              </a:extLst>
            </p:cNvPr>
            <p:cNvSpPr/>
            <p:nvPr/>
          </p:nvSpPr>
          <p:spPr>
            <a:xfrm>
              <a:off x="3693233" y="1502227"/>
              <a:ext cx="570016" cy="255319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Fold 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48B2733-FA69-9542-8A97-C9F4134580C5}"/>
                </a:ext>
              </a:extLst>
            </p:cNvPr>
            <p:cNvSpPr/>
            <p:nvPr/>
          </p:nvSpPr>
          <p:spPr>
            <a:xfrm>
              <a:off x="4346378" y="1502227"/>
              <a:ext cx="570016" cy="255319"/>
            </a:xfrm>
            <a:prstGeom prst="rect">
              <a:avLst/>
            </a:prstGeom>
            <a:noFill/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Fold 5</a:t>
              </a:r>
            </a:p>
          </p:txBody>
        </p:sp>
      </p:grpSp>
      <p:sp>
        <p:nvSpPr>
          <p:cNvPr id="43" name="Left Brace 42">
            <a:extLst>
              <a:ext uri="{FF2B5EF4-FFF2-40B4-BE49-F238E27FC236}">
                <a16:creationId xmlns:a16="http://schemas.microsoft.com/office/drawing/2014/main" id="{F6AC220A-5E8E-7F40-82F6-872856E927FE}"/>
              </a:ext>
            </a:extLst>
          </p:cNvPr>
          <p:cNvSpPr/>
          <p:nvPr/>
        </p:nvSpPr>
        <p:spPr>
          <a:xfrm rot="16200000">
            <a:off x="4907487" y="2399324"/>
            <a:ext cx="148442" cy="4488884"/>
          </a:xfrm>
          <a:prstGeom prst="leftBrace">
            <a:avLst>
              <a:gd name="adj1" fmla="val 3976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FC261CA-4D7E-8849-B37D-D4F8F7B01C5C}"/>
              </a:ext>
            </a:extLst>
          </p:cNvPr>
          <p:cNvSpPr/>
          <p:nvPr/>
        </p:nvSpPr>
        <p:spPr>
          <a:xfrm rot="16200000">
            <a:off x="7520067" y="4358759"/>
            <a:ext cx="148442" cy="570013"/>
          </a:xfrm>
          <a:prstGeom prst="leftBrace">
            <a:avLst>
              <a:gd name="adj1" fmla="val 3976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AFDB69-1EB3-1745-981A-E6EA2D8111D8}"/>
              </a:ext>
            </a:extLst>
          </p:cNvPr>
          <p:cNvSpPr txBox="1"/>
          <p:nvPr/>
        </p:nvSpPr>
        <p:spPr>
          <a:xfrm>
            <a:off x="4696698" y="469771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A5539C-AE14-EB4B-BDF2-C4195BE600A6}"/>
              </a:ext>
            </a:extLst>
          </p:cNvPr>
          <p:cNvSpPr txBox="1"/>
          <p:nvPr/>
        </p:nvSpPr>
        <p:spPr>
          <a:xfrm>
            <a:off x="7309278" y="470017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</a:t>
            </a:r>
            <a:endParaRPr lang="en-US" i="1" dirty="0">
              <a:solidFill>
                <a:schemeClr val="tx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23987D-46BB-2E4C-B15E-BD06C0948D66}"/>
              </a:ext>
            </a:extLst>
          </p:cNvPr>
          <p:cNvSpPr txBox="1"/>
          <p:nvPr/>
        </p:nvSpPr>
        <p:spPr>
          <a:xfrm>
            <a:off x="8222830" y="3887151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×5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EE3F19-590D-954F-BD60-F5A3A0FAB5F4}"/>
              </a:ext>
            </a:extLst>
          </p:cNvPr>
          <p:cNvSpPr txBox="1"/>
          <p:nvPr/>
        </p:nvSpPr>
        <p:spPr>
          <a:xfrm>
            <a:off x="362199" y="4040740"/>
            <a:ext cx="1781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data 5-fold evaluation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DD57D83D-B1A0-9F4B-9517-AB77EC41E285}"/>
              </a:ext>
            </a:extLst>
          </p:cNvPr>
          <p:cNvSpPr/>
          <p:nvPr/>
        </p:nvSpPr>
        <p:spPr>
          <a:xfrm>
            <a:off x="2237623" y="3733035"/>
            <a:ext cx="238382" cy="1188865"/>
          </a:xfrm>
          <a:prstGeom prst="leftBrace">
            <a:avLst>
              <a:gd name="adj1" fmla="val 39762"/>
              <a:gd name="adj2" fmla="val 50000"/>
            </a:avLst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28CC32-509B-6E46-9C3B-47284B2C87FA}"/>
              </a:ext>
            </a:extLst>
          </p:cNvPr>
          <p:cNvSpPr/>
          <p:nvPr/>
        </p:nvSpPr>
        <p:spPr>
          <a:xfrm>
            <a:off x="3090569" y="2435919"/>
            <a:ext cx="659071" cy="6531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Disk-6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FD1D44-035B-3841-B744-9851D7500781}"/>
              </a:ext>
            </a:extLst>
          </p:cNvPr>
          <p:cNvSpPr/>
          <p:nvPr/>
        </p:nvSpPr>
        <p:spPr>
          <a:xfrm>
            <a:off x="4242464" y="2435919"/>
            <a:ext cx="659071" cy="6531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ICSI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326712-D48F-B048-B4AF-8D0656E8B5CF}"/>
              </a:ext>
            </a:extLst>
          </p:cNvPr>
          <p:cNvSpPr/>
          <p:nvPr/>
        </p:nvSpPr>
        <p:spPr>
          <a:xfrm>
            <a:off x="2755178" y="3858944"/>
            <a:ext cx="659071" cy="6531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Disk-6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06C60D-1C54-3848-BA99-1055227C5580}"/>
              </a:ext>
            </a:extLst>
          </p:cNvPr>
          <p:cNvSpPr/>
          <p:nvPr/>
        </p:nvSpPr>
        <p:spPr>
          <a:xfrm>
            <a:off x="3669490" y="3858944"/>
            <a:ext cx="659071" cy="65314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ICSI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3FF6913-149F-704C-B42C-81B8E751B6EC}"/>
              </a:ext>
            </a:extLst>
          </p:cNvPr>
          <p:cNvCxnSpPr>
            <a:cxnSpLocks/>
          </p:cNvCxnSpPr>
          <p:nvPr/>
        </p:nvCxnSpPr>
        <p:spPr>
          <a:xfrm>
            <a:off x="380013" y="2202871"/>
            <a:ext cx="830678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C81D93-981E-3640-B177-7191C3C1858E}"/>
              </a:ext>
            </a:extLst>
          </p:cNvPr>
          <p:cNvCxnSpPr>
            <a:cxnSpLocks/>
          </p:cNvCxnSpPr>
          <p:nvPr/>
        </p:nvCxnSpPr>
        <p:spPr>
          <a:xfrm>
            <a:off x="380013" y="3623456"/>
            <a:ext cx="830678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A241E-EB93-6C4F-958E-7A6B76623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5085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Diarization</a:t>
            </a:r>
            <a:r>
              <a:rPr lang="en-US" dirty="0"/>
              <a:t> error rate (DER) results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C84CD-A27D-5642-956C-083BE091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17" y="1143700"/>
            <a:ext cx="4008883" cy="376080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7E7F7-320A-974C-8A5F-7BAECE3DC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1143699"/>
            <a:ext cx="4729547" cy="37608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we can learn: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UIS-RNN outperforms k-means or spectral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Even if UIS-RNN is </a:t>
            </a:r>
            <a:r>
              <a:rPr lang="en-US" dirty="0">
                <a:solidFill>
                  <a:srgbClr val="0432FF"/>
                </a:solidFill>
              </a:rPr>
              <a:t>online</a:t>
            </a:r>
            <a:r>
              <a:rPr lang="en-US" dirty="0"/>
              <a:t>!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UIS-RNN can benefit from increasing training data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Because it’s </a:t>
            </a:r>
            <a:r>
              <a:rPr lang="en-US" dirty="0">
                <a:solidFill>
                  <a:srgbClr val="0432FF"/>
                </a:solidFill>
              </a:rPr>
              <a:t>supervised</a:t>
            </a:r>
            <a:r>
              <a:rPr lang="en-US" dirty="0"/>
              <a:t>!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Off-domain training also 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Quality of d-vector is important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Especially variable-length window training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We are state-of-the-art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248944-7478-3C47-BD7C-77511A42D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553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Recap: What is speaker </a:t>
            </a:r>
            <a:r>
              <a:rPr lang="en" dirty="0" err="1"/>
              <a:t>diarization</a:t>
            </a:r>
            <a:r>
              <a:rPr lang="en" dirty="0"/>
              <a:t>?</a:t>
            </a:r>
            <a:endParaRPr dirty="0"/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The process of partitioning an input audio stream into </a:t>
            </a:r>
            <a:r>
              <a:rPr lang="en-US" u="sng" dirty="0"/>
              <a:t>homogeneous segments</a:t>
            </a:r>
            <a:r>
              <a:rPr lang="en-US" dirty="0"/>
              <a:t> according to the </a:t>
            </a:r>
            <a:r>
              <a:rPr lang="en-US" u="sng" dirty="0"/>
              <a:t>speaker identity</a:t>
            </a:r>
          </a:p>
          <a:p>
            <a:pPr fontAlgn="base"/>
            <a:endParaRPr lang="en-US" dirty="0"/>
          </a:p>
          <a:p>
            <a:pPr fontAlgn="base"/>
            <a:r>
              <a:rPr lang="en-US" b="1" i="1" dirty="0"/>
              <a:t>“Who Spoke When?”</a:t>
            </a:r>
          </a:p>
        </p:txBody>
      </p:sp>
      <p:cxnSp>
        <p:nvCxnSpPr>
          <p:cNvPr id="9" name="Shape 174">
            <a:extLst>
              <a:ext uri="{FF2B5EF4-FFF2-40B4-BE49-F238E27FC236}">
                <a16:creationId xmlns:a16="http://schemas.microsoft.com/office/drawing/2014/main" id="{65C2AFBB-4278-8547-9BB6-AD6991D3F7FD}"/>
              </a:ext>
            </a:extLst>
          </p:cNvPr>
          <p:cNvCxnSpPr/>
          <p:nvPr/>
        </p:nvCxnSpPr>
        <p:spPr>
          <a:xfrm>
            <a:off x="894525" y="3572750"/>
            <a:ext cx="7172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75">
            <a:extLst>
              <a:ext uri="{FF2B5EF4-FFF2-40B4-BE49-F238E27FC236}">
                <a16:creationId xmlns:a16="http://schemas.microsoft.com/office/drawing/2014/main" id="{209A6F43-F12F-0E49-BA24-445ABD20338D}"/>
              </a:ext>
            </a:extLst>
          </p:cNvPr>
          <p:cNvSpPr/>
          <p:nvPr/>
        </p:nvSpPr>
        <p:spPr>
          <a:xfrm>
            <a:off x="1139100" y="304562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Shape 176">
            <a:extLst>
              <a:ext uri="{FF2B5EF4-FFF2-40B4-BE49-F238E27FC236}">
                <a16:creationId xmlns:a16="http://schemas.microsoft.com/office/drawing/2014/main" id="{D743355B-447C-5746-A68F-07E820C395BE}"/>
              </a:ext>
            </a:extLst>
          </p:cNvPr>
          <p:cNvSpPr/>
          <p:nvPr/>
        </p:nvSpPr>
        <p:spPr>
          <a:xfrm>
            <a:off x="1873875" y="306957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Shape 177">
            <a:extLst>
              <a:ext uri="{FF2B5EF4-FFF2-40B4-BE49-F238E27FC236}">
                <a16:creationId xmlns:a16="http://schemas.microsoft.com/office/drawing/2014/main" id="{D4F42ADB-B76A-084C-9987-03EEEE934FCD}"/>
              </a:ext>
            </a:extLst>
          </p:cNvPr>
          <p:cNvSpPr/>
          <p:nvPr/>
        </p:nvSpPr>
        <p:spPr>
          <a:xfrm>
            <a:off x="2608638" y="3255275"/>
            <a:ext cx="734775" cy="643561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Shape 178">
            <a:extLst>
              <a:ext uri="{FF2B5EF4-FFF2-40B4-BE49-F238E27FC236}">
                <a16:creationId xmlns:a16="http://schemas.microsoft.com/office/drawing/2014/main" id="{AD441A98-04EC-6749-B2E2-B19AA478E326}"/>
              </a:ext>
            </a:extLst>
          </p:cNvPr>
          <p:cNvSpPr/>
          <p:nvPr/>
        </p:nvSpPr>
        <p:spPr>
          <a:xfrm>
            <a:off x="3343413" y="3270592"/>
            <a:ext cx="734775" cy="643561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Shape 179">
            <a:extLst>
              <a:ext uri="{FF2B5EF4-FFF2-40B4-BE49-F238E27FC236}">
                <a16:creationId xmlns:a16="http://schemas.microsoft.com/office/drawing/2014/main" id="{360C1B88-4B6F-1141-9C95-42C4E8940501}"/>
              </a:ext>
            </a:extLst>
          </p:cNvPr>
          <p:cNvSpPr/>
          <p:nvPr/>
        </p:nvSpPr>
        <p:spPr>
          <a:xfrm>
            <a:off x="4078200" y="306957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Shape 180">
            <a:extLst>
              <a:ext uri="{FF2B5EF4-FFF2-40B4-BE49-F238E27FC236}">
                <a16:creationId xmlns:a16="http://schemas.microsoft.com/office/drawing/2014/main" id="{8B93C21D-7E67-D64A-AAEE-1D477C09EB32}"/>
              </a:ext>
            </a:extLst>
          </p:cNvPr>
          <p:cNvSpPr/>
          <p:nvPr/>
        </p:nvSpPr>
        <p:spPr>
          <a:xfrm>
            <a:off x="4812975" y="309352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Shape 181">
            <a:extLst>
              <a:ext uri="{FF2B5EF4-FFF2-40B4-BE49-F238E27FC236}">
                <a16:creationId xmlns:a16="http://schemas.microsoft.com/office/drawing/2014/main" id="{E961B0B0-4C85-0846-A730-5909B80F79BA}"/>
              </a:ext>
            </a:extLst>
          </p:cNvPr>
          <p:cNvSpPr/>
          <p:nvPr/>
        </p:nvSpPr>
        <p:spPr>
          <a:xfrm>
            <a:off x="5547738" y="3255275"/>
            <a:ext cx="734775" cy="643561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" name="Shape 182">
            <a:extLst>
              <a:ext uri="{FF2B5EF4-FFF2-40B4-BE49-F238E27FC236}">
                <a16:creationId xmlns:a16="http://schemas.microsoft.com/office/drawing/2014/main" id="{3540905E-46E2-3A46-B993-9BC7B9A2A283}"/>
              </a:ext>
            </a:extLst>
          </p:cNvPr>
          <p:cNvSpPr/>
          <p:nvPr/>
        </p:nvSpPr>
        <p:spPr>
          <a:xfrm>
            <a:off x="6282525" y="3081550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Shape 183">
            <a:extLst>
              <a:ext uri="{FF2B5EF4-FFF2-40B4-BE49-F238E27FC236}">
                <a16:creationId xmlns:a16="http://schemas.microsoft.com/office/drawing/2014/main" id="{455D11DB-2E40-994B-BB8E-ABF021D4F5A0}"/>
              </a:ext>
            </a:extLst>
          </p:cNvPr>
          <p:cNvSpPr/>
          <p:nvPr/>
        </p:nvSpPr>
        <p:spPr>
          <a:xfrm>
            <a:off x="7017300" y="3069575"/>
            <a:ext cx="734775" cy="1006350"/>
          </a:xfrm>
          <a:custGeom>
            <a:avLst/>
            <a:gdLst/>
            <a:ahLst/>
            <a:cxnLst/>
            <a:rect l="0" t="0" r="0" b="0"/>
            <a:pathLst>
              <a:path w="29391" h="40254" extrusionOk="0">
                <a:moveTo>
                  <a:pt x="0" y="21085"/>
                </a:moveTo>
                <a:lnTo>
                  <a:pt x="4153" y="320"/>
                </a:lnTo>
                <a:lnTo>
                  <a:pt x="9903" y="34823"/>
                </a:lnTo>
                <a:lnTo>
                  <a:pt x="13737" y="11501"/>
                </a:lnTo>
                <a:lnTo>
                  <a:pt x="17890" y="40254"/>
                </a:lnTo>
                <a:lnTo>
                  <a:pt x="23002" y="0"/>
                </a:lnTo>
                <a:lnTo>
                  <a:pt x="26835" y="31628"/>
                </a:lnTo>
                <a:lnTo>
                  <a:pt x="29391" y="20447"/>
                </a:lnTo>
              </a:path>
            </a:pathLst>
          </a:cu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Shape 184">
            <a:extLst>
              <a:ext uri="{FF2B5EF4-FFF2-40B4-BE49-F238E27FC236}">
                <a16:creationId xmlns:a16="http://schemas.microsoft.com/office/drawing/2014/main" id="{AD3E3267-B9D1-AE4C-811F-BAFB4A3C4F2C}"/>
              </a:ext>
            </a:extLst>
          </p:cNvPr>
          <p:cNvSpPr txBox="1"/>
          <p:nvPr/>
        </p:nvSpPr>
        <p:spPr>
          <a:xfrm>
            <a:off x="4032900" y="2422900"/>
            <a:ext cx="1078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Speaker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Shape 185">
            <a:extLst>
              <a:ext uri="{FF2B5EF4-FFF2-40B4-BE49-F238E27FC236}">
                <a16:creationId xmlns:a16="http://schemas.microsoft.com/office/drawing/2014/main" id="{81455948-9490-D14C-962F-B65936C4E091}"/>
              </a:ext>
            </a:extLst>
          </p:cNvPr>
          <p:cNvSpPr txBox="1"/>
          <p:nvPr/>
        </p:nvSpPr>
        <p:spPr>
          <a:xfrm>
            <a:off x="4032900" y="4427425"/>
            <a:ext cx="10782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Speaker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" name="Shape 186">
            <a:extLst>
              <a:ext uri="{FF2B5EF4-FFF2-40B4-BE49-F238E27FC236}">
                <a16:creationId xmlns:a16="http://schemas.microsoft.com/office/drawing/2014/main" id="{4EE8AE30-3F3F-0743-A1F2-810EA607F657}"/>
              </a:ext>
            </a:extLst>
          </p:cNvPr>
          <p:cNvCxnSpPr>
            <a:stCxn id="20" idx="0"/>
          </p:cNvCxnSpPr>
          <p:nvPr/>
        </p:nvCxnSpPr>
        <p:spPr>
          <a:xfrm rot="10800000" flipH="1">
            <a:off x="4572000" y="4084225"/>
            <a:ext cx="100200" cy="34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Shape 187">
            <a:extLst>
              <a:ext uri="{FF2B5EF4-FFF2-40B4-BE49-F238E27FC236}">
                <a16:creationId xmlns:a16="http://schemas.microsoft.com/office/drawing/2014/main" id="{76B7E4F0-A230-174B-BA06-44EC0D5F1BEF}"/>
              </a:ext>
            </a:extLst>
          </p:cNvPr>
          <p:cNvCxnSpPr>
            <a:stCxn id="20" idx="0"/>
          </p:cNvCxnSpPr>
          <p:nvPr/>
        </p:nvCxnSpPr>
        <p:spPr>
          <a:xfrm rot="10800000" flipH="1">
            <a:off x="4572000" y="4116025"/>
            <a:ext cx="2064900" cy="311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Shape 188">
            <a:extLst>
              <a:ext uri="{FF2B5EF4-FFF2-40B4-BE49-F238E27FC236}">
                <a16:creationId xmlns:a16="http://schemas.microsoft.com/office/drawing/2014/main" id="{A495AC18-01EF-904F-80C8-C8C224D07639}"/>
              </a:ext>
            </a:extLst>
          </p:cNvPr>
          <p:cNvCxnSpPr>
            <a:stCxn id="20" idx="0"/>
          </p:cNvCxnSpPr>
          <p:nvPr/>
        </p:nvCxnSpPr>
        <p:spPr>
          <a:xfrm rot="10800000">
            <a:off x="2403900" y="4052125"/>
            <a:ext cx="2168100" cy="37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Shape 189">
            <a:extLst>
              <a:ext uri="{FF2B5EF4-FFF2-40B4-BE49-F238E27FC236}">
                <a16:creationId xmlns:a16="http://schemas.microsoft.com/office/drawing/2014/main" id="{FD450844-DC50-1140-9BCD-43F7D408700D}"/>
              </a:ext>
            </a:extLst>
          </p:cNvPr>
          <p:cNvCxnSpPr>
            <a:stCxn id="19" idx="2"/>
          </p:cNvCxnSpPr>
          <p:nvPr/>
        </p:nvCxnSpPr>
        <p:spPr>
          <a:xfrm flipH="1">
            <a:off x="3330600" y="2734300"/>
            <a:ext cx="1241400" cy="51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Shape 190">
            <a:extLst>
              <a:ext uri="{FF2B5EF4-FFF2-40B4-BE49-F238E27FC236}">
                <a16:creationId xmlns:a16="http://schemas.microsoft.com/office/drawing/2014/main" id="{F0D21F90-F50E-D54F-82A7-2A7900F97F50}"/>
              </a:ext>
            </a:extLst>
          </p:cNvPr>
          <p:cNvCxnSpPr>
            <a:stCxn id="19" idx="2"/>
          </p:cNvCxnSpPr>
          <p:nvPr/>
        </p:nvCxnSpPr>
        <p:spPr>
          <a:xfrm>
            <a:off x="4572000" y="2734300"/>
            <a:ext cx="1250400" cy="51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1B5B90-C3A9-0144-B4A0-A0ADF597C8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2995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5: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/>
              <a:t>Python Library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057A9-6981-8D4E-9D28-A0D8C7170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3EA0-C266-8F46-A2BD-26FF497F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uis-rnn</a:t>
            </a:r>
            <a:r>
              <a:rPr lang="en-US" dirty="0"/>
              <a:t>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C271-7475-1F43-924A-5D7CBDDA3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open-sourced the UIS-RNN algorithm on GitHub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https://github.com/google/uis-rnn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Based on Python3 and </a:t>
            </a:r>
            <a:r>
              <a:rPr lang="en-US" dirty="0" err="1"/>
              <a:t>PyTorch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Similar APIs with standard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Source Sans Pro" panose="020B0503030403020204" pitchFamily="34" charset="77"/>
              </a:rPr>
              <a:t>scikit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ource Sans Pro" panose="020B0503030403020204" pitchFamily="34" charset="77"/>
              </a:rPr>
              <a:t>-learn</a:t>
            </a:r>
            <a:r>
              <a:rPr lang="en-US" dirty="0"/>
              <a:t> clustering algorithms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Unit tests and integration tests, with &gt;90% coverage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Detailed documentation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PyPI</a:t>
            </a:r>
            <a:r>
              <a:rPr lang="en-US" dirty="0"/>
              <a:t> packaging: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C93D1-71AB-1B45-ABC5-69F958A8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45" y="492034"/>
            <a:ext cx="5836239" cy="482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8BB60-3219-204E-A222-808139B9A360}"/>
              </a:ext>
            </a:extLst>
          </p:cNvPr>
          <p:cNvSpPr txBox="1"/>
          <p:nvPr/>
        </p:nvSpPr>
        <p:spPr>
          <a:xfrm>
            <a:off x="3743087" y="3627912"/>
            <a:ext cx="165782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77"/>
              </a:rPr>
              <a:t>$ pip3 install </a:t>
            </a:r>
            <a:r>
              <a:rPr lang="en-US" dirty="0" err="1">
                <a:latin typeface="Source Sans Pro" panose="020B0503030403020204" pitchFamily="34" charset="77"/>
              </a:rPr>
              <a:t>uisrnn</a:t>
            </a:r>
            <a:endParaRPr lang="en-US" dirty="0">
              <a:latin typeface="Source Sans Pro" panose="020B0503030403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64A7-9210-8147-82FB-DF9A4FE55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284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3EA0-C266-8F46-A2BD-26FF497F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(v0.0.5)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C271-7475-1F43-924A-5D7CBDDA3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Read arguments from command line (if none, use default):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Create a model: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Fit training data: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Run inference on testing data: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DD1B7-CF5C-BC4F-8131-5AF9E46C3857}"/>
              </a:ext>
            </a:extLst>
          </p:cNvPr>
          <p:cNvSpPr txBox="1"/>
          <p:nvPr/>
        </p:nvSpPr>
        <p:spPr>
          <a:xfrm>
            <a:off x="1510545" y="1733999"/>
            <a:ext cx="6113415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ource Sans Pro" panose="020B0503030403020204" pitchFamily="34" charset="77"/>
              </a:rPr>
              <a:t>model_args</a:t>
            </a:r>
            <a:r>
              <a:rPr lang="en-US" dirty="0">
                <a:latin typeface="Source Sans Pro" panose="020B0503030403020204" pitchFamily="34" charset="77"/>
              </a:rPr>
              <a:t>, </a:t>
            </a:r>
            <a:r>
              <a:rPr lang="en-US" dirty="0" err="1">
                <a:latin typeface="Source Sans Pro" panose="020B0503030403020204" pitchFamily="34" charset="77"/>
              </a:rPr>
              <a:t>training_args</a:t>
            </a:r>
            <a:r>
              <a:rPr lang="en-US" dirty="0">
                <a:latin typeface="Source Sans Pro" panose="020B0503030403020204" pitchFamily="34" charset="77"/>
              </a:rPr>
              <a:t>, </a:t>
            </a:r>
            <a:r>
              <a:rPr lang="en-US" dirty="0" err="1">
                <a:latin typeface="Source Sans Pro" panose="020B0503030403020204" pitchFamily="34" charset="77"/>
              </a:rPr>
              <a:t>inference_args</a:t>
            </a:r>
            <a:r>
              <a:rPr lang="en-US" dirty="0">
                <a:latin typeface="Source Sans Pro" panose="020B0503030403020204" pitchFamily="34" charset="77"/>
              </a:rPr>
              <a:t> = </a:t>
            </a:r>
            <a:r>
              <a:rPr lang="en-US" dirty="0" err="1">
                <a:latin typeface="Source Sans Pro" panose="020B0503030403020204" pitchFamily="34" charset="77"/>
              </a:rPr>
              <a:t>uisrnn.</a:t>
            </a:r>
            <a:r>
              <a:rPr lang="en-US" b="1" dirty="0" err="1">
                <a:latin typeface="Source Sans Pro" panose="020B0503030403020204" pitchFamily="34" charset="77"/>
              </a:rPr>
              <a:t>parse_arguments</a:t>
            </a:r>
            <a:r>
              <a:rPr lang="en-US" dirty="0">
                <a:latin typeface="Source Sans Pro" panose="020B0503030403020204" pitchFamily="34" charset="77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08C46-7AF3-084A-B830-F25E8A39789F}"/>
              </a:ext>
            </a:extLst>
          </p:cNvPr>
          <p:cNvSpPr txBox="1"/>
          <p:nvPr/>
        </p:nvSpPr>
        <p:spPr>
          <a:xfrm>
            <a:off x="1510545" y="2501938"/>
            <a:ext cx="6113415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B0503030403020204" pitchFamily="34" charset="77"/>
              </a:rPr>
              <a:t>model = </a:t>
            </a:r>
            <a:r>
              <a:rPr lang="en-US" dirty="0" err="1">
                <a:latin typeface="Source Sans Pro" panose="020B0503030403020204" pitchFamily="34" charset="77"/>
              </a:rPr>
              <a:t>uisrnn.</a:t>
            </a:r>
            <a:r>
              <a:rPr lang="en-US" b="1" dirty="0" err="1">
                <a:latin typeface="Source Sans Pro" panose="020B0503030403020204" pitchFamily="34" charset="77"/>
              </a:rPr>
              <a:t>UISRNN</a:t>
            </a:r>
            <a:r>
              <a:rPr lang="en-US" dirty="0">
                <a:latin typeface="Source Sans Pro" panose="020B0503030403020204" pitchFamily="34" charset="77"/>
              </a:rPr>
              <a:t>(</a:t>
            </a:r>
            <a:r>
              <a:rPr lang="en-US" dirty="0" err="1">
                <a:latin typeface="Source Sans Pro" panose="020B0503030403020204" pitchFamily="34" charset="77"/>
              </a:rPr>
              <a:t>model_args</a:t>
            </a:r>
            <a:r>
              <a:rPr lang="en-US" dirty="0">
                <a:latin typeface="Source Sans Pro" panose="020B0503030403020204" pitchFamily="34" charset="7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CC121-1AE3-834C-BEEF-C0D0F6170D19}"/>
              </a:ext>
            </a:extLst>
          </p:cNvPr>
          <p:cNvSpPr txBox="1"/>
          <p:nvPr/>
        </p:nvSpPr>
        <p:spPr>
          <a:xfrm>
            <a:off x="1510545" y="3331231"/>
            <a:ext cx="6113415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ource Sans Pro" panose="020B0503030403020204" pitchFamily="34" charset="77"/>
              </a:rPr>
              <a:t>model.</a:t>
            </a:r>
            <a:r>
              <a:rPr lang="en-US" b="1" dirty="0" err="1">
                <a:latin typeface="Source Sans Pro" panose="020B0503030403020204" pitchFamily="34" charset="77"/>
              </a:rPr>
              <a:t>fit</a:t>
            </a:r>
            <a:r>
              <a:rPr lang="en-US" dirty="0">
                <a:latin typeface="Source Sans Pro" panose="020B0503030403020204" pitchFamily="34" charset="77"/>
              </a:rPr>
              <a:t>(</a:t>
            </a:r>
            <a:r>
              <a:rPr lang="en-US" dirty="0" err="1">
                <a:latin typeface="Source Sans Pro" panose="020B0503030403020204" pitchFamily="34" charset="77"/>
              </a:rPr>
              <a:t>train_sequences</a:t>
            </a:r>
            <a:r>
              <a:rPr lang="en-US" dirty="0">
                <a:latin typeface="Source Sans Pro" panose="020B0503030403020204" pitchFamily="34" charset="77"/>
              </a:rPr>
              <a:t>, </a:t>
            </a:r>
            <a:r>
              <a:rPr lang="en-US" dirty="0" err="1">
                <a:latin typeface="Source Sans Pro" panose="020B0503030403020204" pitchFamily="34" charset="77"/>
              </a:rPr>
              <a:t>train_cluster_ids</a:t>
            </a:r>
            <a:r>
              <a:rPr lang="en-US" dirty="0">
                <a:latin typeface="Source Sans Pro" panose="020B0503030403020204" pitchFamily="34" charset="77"/>
              </a:rPr>
              <a:t>, </a:t>
            </a:r>
            <a:r>
              <a:rPr lang="en-US" dirty="0" err="1">
                <a:latin typeface="Source Sans Pro" panose="020B0503030403020204" pitchFamily="34" charset="77"/>
              </a:rPr>
              <a:t>training_args</a:t>
            </a:r>
            <a:r>
              <a:rPr lang="en-US" dirty="0">
                <a:latin typeface="Source Sans Pro" panose="020B0503030403020204" pitchFamily="34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7FCE2-5DAA-EB4C-8234-D8E5AFDB4197}"/>
              </a:ext>
            </a:extLst>
          </p:cNvPr>
          <p:cNvSpPr txBox="1"/>
          <p:nvPr/>
        </p:nvSpPr>
        <p:spPr>
          <a:xfrm>
            <a:off x="1510545" y="4160524"/>
            <a:ext cx="6113415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ource Sans Pro" panose="020B0503030403020204" pitchFamily="34" charset="77"/>
              </a:rPr>
              <a:t>predicted_cluster_id</a:t>
            </a:r>
            <a:r>
              <a:rPr lang="en-US" dirty="0">
                <a:latin typeface="Source Sans Pro" panose="020B0503030403020204" pitchFamily="34" charset="77"/>
              </a:rPr>
              <a:t> = </a:t>
            </a:r>
            <a:r>
              <a:rPr lang="en-US" dirty="0" err="1">
                <a:latin typeface="Source Sans Pro" panose="020B0503030403020204" pitchFamily="34" charset="77"/>
              </a:rPr>
              <a:t>model.</a:t>
            </a:r>
            <a:r>
              <a:rPr lang="en-US" b="1" dirty="0" err="1">
                <a:latin typeface="Source Sans Pro" panose="020B0503030403020204" pitchFamily="34" charset="77"/>
              </a:rPr>
              <a:t>predict</a:t>
            </a:r>
            <a:r>
              <a:rPr lang="en-US" dirty="0">
                <a:latin typeface="Source Sans Pro" panose="020B0503030403020204" pitchFamily="34" charset="77"/>
              </a:rPr>
              <a:t>(</a:t>
            </a:r>
            <a:r>
              <a:rPr lang="en-US" dirty="0" err="1">
                <a:latin typeface="Source Sans Pro" panose="020B0503030403020204" pitchFamily="34" charset="77"/>
              </a:rPr>
              <a:t>test_sequence</a:t>
            </a:r>
            <a:r>
              <a:rPr lang="en-US" dirty="0">
                <a:latin typeface="Source Sans Pro" panose="020B0503030403020204" pitchFamily="34" charset="77"/>
              </a:rPr>
              <a:t>, </a:t>
            </a:r>
            <a:r>
              <a:rPr lang="en-US" dirty="0" err="1">
                <a:latin typeface="Source Sans Pro" panose="020B0503030403020204" pitchFamily="34" charset="77"/>
              </a:rPr>
              <a:t>inference_args</a:t>
            </a:r>
            <a:r>
              <a:rPr lang="en-US" dirty="0">
                <a:latin typeface="Source Sans Pro" panose="020B0503030403020204" pitchFamily="34" charset="77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C5FD3-E11D-BE42-BB28-B26997114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0665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3EA0-C266-8F46-A2BD-26FF497F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C271-7475-1F43-924A-5D7CBDDA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900" y="1745672"/>
            <a:ext cx="8782200" cy="32300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latin typeface="Source Sans Pro" panose="020B0503030403020204" pitchFamily="34" charset="77"/>
              </a:rPr>
              <a:t>train_sequences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 list of observation sequences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Each observation sequence is an array of shape </a:t>
            </a:r>
            <a:r>
              <a:rPr lang="en-US" dirty="0">
                <a:latin typeface="Source Sans Pro" panose="020B0503030403020204" pitchFamily="34" charset="77"/>
              </a:rPr>
              <a:t>(length, dim)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 observations should be acquired using another speaker embedding library, such as </a:t>
            </a:r>
            <a:r>
              <a:rPr lang="en-US" dirty="0" err="1"/>
              <a:t>i</a:t>
            </a:r>
            <a:r>
              <a:rPr lang="en-US" dirty="0"/>
              <a:t>-vectors or d-vectors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Source Sans Pro" panose="020B0503030403020204" pitchFamily="34" charset="77"/>
              </a:rPr>
              <a:t>train_cluster_ids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 list of label sequences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Each label sequence is a list of strings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Each string is a speaker label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CC121-1AE3-834C-BEEF-C0D0F6170D19}"/>
              </a:ext>
            </a:extLst>
          </p:cNvPr>
          <p:cNvSpPr txBox="1"/>
          <p:nvPr/>
        </p:nvSpPr>
        <p:spPr>
          <a:xfrm>
            <a:off x="1515292" y="1330238"/>
            <a:ext cx="6113415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ource Sans Pro" panose="020B0503030403020204" pitchFamily="34" charset="77"/>
              </a:rPr>
              <a:t>model.</a:t>
            </a:r>
            <a:r>
              <a:rPr lang="en-US" b="1" dirty="0" err="1">
                <a:latin typeface="Source Sans Pro" panose="020B0503030403020204" pitchFamily="34" charset="77"/>
              </a:rPr>
              <a:t>fit</a:t>
            </a:r>
            <a:r>
              <a:rPr lang="en-US" dirty="0">
                <a:latin typeface="Source Sans Pro" panose="020B0503030403020204" pitchFamily="34" charset="77"/>
              </a:rPr>
              <a:t>(</a:t>
            </a:r>
            <a:r>
              <a:rPr lang="en-US" dirty="0" err="1">
                <a:latin typeface="Source Sans Pro" panose="020B0503030403020204" pitchFamily="34" charset="77"/>
              </a:rPr>
              <a:t>train_sequences</a:t>
            </a:r>
            <a:r>
              <a:rPr lang="en-US" dirty="0">
                <a:latin typeface="Source Sans Pro" panose="020B0503030403020204" pitchFamily="34" charset="77"/>
              </a:rPr>
              <a:t>, </a:t>
            </a:r>
            <a:r>
              <a:rPr lang="en-US" dirty="0" err="1">
                <a:latin typeface="Source Sans Pro" panose="020B0503030403020204" pitchFamily="34" charset="77"/>
              </a:rPr>
              <a:t>train_cluster_ids</a:t>
            </a:r>
            <a:r>
              <a:rPr lang="en-US" dirty="0">
                <a:latin typeface="Source Sans Pro" panose="020B0503030403020204" pitchFamily="34" charset="77"/>
              </a:rPr>
              <a:t>, </a:t>
            </a:r>
            <a:r>
              <a:rPr lang="en-US" dirty="0" err="1">
                <a:latin typeface="Source Sans Pro" panose="020B0503030403020204" pitchFamily="34" charset="77"/>
              </a:rPr>
              <a:t>training_args</a:t>
            </a:r>
            <a:r>
              <a:rPr lang="en-US" dirty="0">
                <a:latin typeface="Source Sans Pro" panose="020B0503030403020204" pitchFamily="34" charset="77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D8C6B-C4BC-9349-A533-9D7C205C8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7867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3EA0-C266-8F46-A2BD-26FF497F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explained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C271-7475-1F43-924A-5D7CBDDA3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Source Sans Pro" panose="020B0503030403020204" pitchFamily="34" charset="77"/>
              </a:rPr>
              <a:t>--</a:t>
            </a:r>
            <a:r>
              <a:rPr lang="en-US" dirty="0" err="1">
                <a:latin typeface="Source Sans Pro" panose="020B0503030403020204" pitchFamily="34" charset="77"/>
              </a:rPr>
              <a:t>enforce_cluster_id_uniqueness</a:t>
            </a:r>
            <a:endParaRPr lang="en-US" dirty="0">
              <a:latin typeface="Source Sans Pro" panose="020B0503030403020204" pitchFamily="34" charset="7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If </a:t>
            </a:r>
            <a:r>
              <a:rPr lang="en-US" dirty="0" err="1">
                <a:latin typeface="Source Sans Pro" panose="020B0503030403020204" pitchFamily="34" charset="77"/>
              </a:rPr>
              <a:t>train_sequences</a:t>
            </a:r>
            <a:r>
              <a:rPr lang="en-US" dirty="0"/>
              <a:t> is a list of sequences, are their labels globally unique?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If not, we need to enforce uniqueness.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Source Sans Pro" panose="020B0503030403020204" pitchFamily="34" charset="77"/>
              </a:rPr>
              <a:t>--</a:t>
            </a:r>
            <a:r>
              <a:rPr lang="en-US" dirty="0" err="1">
                <a:latin typeface="Source Sans Pro" panose="020B0503030403020204" pitchFamily="34" charset="77"/>
              </a:rPr>
              <a:t>test_iteration</a:t>
            </a:r>
            <a:endParaRPr lang="en-US" dirty="0">
              <a:latin typeface="Source Sans Pro" panose="020B0503030403020204" pitchFamily="34" charset="7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We allow multi-pass decoding. If this value is larger than 1, it’s no longer online decoding.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C5FD3-E11D-BE42-BB28-B26997114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5699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7E3-9291-1744-908B-53D95874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B3C28-245D-7D45-A505-8B14B9BD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Can I directly feed in audio waveforms?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No. Inputs must be speaker-discriminative embeddings.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/>
              <a:t>How do I compute embeddings?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There are lots of third-party libraries for computing embeddings.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You can pick one from here: </a:t>
            </a:r>
            <a:r>
              <a:rPr lang="en-US" dirty="0">
                <a:hlinkClick r:id="rId2"/>
              </a:rPr>
              <a:t>https://wq2012.github.io/awesome-diarization</a:t>
            </a:r>
            <a:endParaRPr lang="en-US" dirty="0"/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/>
              <a:t>Which dataset should I use for training?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Any dataset that has timestamped speaker labels.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It should also be in the same domain that you want use for deployment.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AE8B9-8CA0-044D-BDA0-0573F11E49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254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7E3-9291-1744-908B-53D95874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B3C28-245D-7D45-A505-8B14B9BD8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Your improvements are small, compared with spectral clustering?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But UIS-RNN decoding is </a:t>
            </a:r>
            <a:r>
              <a:rPr lang="en-US" b="1" dirty="0"/>
              <a:t>online</a:t>
            </a:r>
            <a:r>
              <a:rPr lang="en-US" dirty="0"/>
              <a:t>!!!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/>
              <a:t>Please share your speaker recognition data/code/model?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Not that we are not willing to… But we really can’t.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Sensitive/proprietary data.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Internal dependencies.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/>
              <a:t>Are the d-vectors generated by speaker recognition or UIS-RNN?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They are computed by speaker recognition network.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In UIS-RNN, we treat them as known observations, and try to generate them with a sequence generation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AE8B9-8CA0-044D-BDA0-0573F11E49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099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6: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 and Future Work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EBCDD-521D-3F47-86EF-44D99B7C0A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1445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157DDB-4EF0-7E45-B7DE-076190F0B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Our contributions in this paper: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UIS-RNN: A trainable model for segmenting and clustering temporal data by learning from examples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 framework for fully supervised speaker </a:t>
            </a:r>
            <a:r>
              <a:rPr lang="en-US" dirty="0" err="1"/>
              <a:t>diarization</a:t>
            </a: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New state-of-the-art performance on CALLHOME benchmark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Online </a:t>
            </a:r>
            <a:r>
              <a:rPr lang="en-US" dirty="0" err="1"/>
              <a:t>diarization</a:t>
            </a:r>
            <a:r>
              <a:rPr lang="en-US" dirty="0"/>
              <a:t> with offline quality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BBA70-76BB-3544-AF51-B7B7F59ED7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Future work</a:t>
            </a: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180900" y="1143700"/>
            <a:ext cx="8782200" cy="3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Speaker change: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Current coin flipping process is too simple. May replace with an RNN.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/>
              <a:t>Speaker assignment: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𝛂</a:t>
            </a:r>
            <a:r>
              <a:rPr lang="en-US" dirty="0"/>
              <a:t> is a constant. Can we make it a distribution?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/>
              <a:t>Training: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Make use of unlabeled data as part of the training set.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dirty="0"/>
              <a:t>Decoding:</a:t>
            </a:r>
          </a:p>
          <a:p>
            <a:pPr lvl="1">
              <a:lnSpc>
                <a:spcPct val="125000"/>
              </a:lnSpc>
              <a:spcBef>
                <a:spcPts val="0"/>
              </a:spcBef>
            </a:pPr>
            <a:r>
              <a:rPr lang="en-US" dirty="0"/>
              <a:t>Further improve performance by offline decoding: a quality-latency tradeoff.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12C18A-DF9B-9A40-A429-F9A5B2A2A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917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7633500" y="1095825"/>
            <a:ext cx="1070100" cy="28208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3744050" y="1095825"/>
            <a:ext cx="2803200" cy="28208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427200" y="1098925"/>
            <a:ext cx="2410800" cy="282085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Recap: Speaker recognition with d-vector</a:t>
            </a:r>
            <a:endParaRPr dirty="0"/>
          </a:p>
        </p:txBody>
      </p:sp>
      <p:grpSp>
        <p:nvGrpSpPr>
          <p:cNvPr id="155" name="Shape 155"/>
          <p:cNvGrpSpPr/>
          <p:nvPr/>
        </p:nvGrpSpPr>
        <p:grpSpPr>
          <a:xfrm>
            <a:off x="3937134" y="1245108"/>
            <a:ext cx="2464427" cy="2507932"/>
            <a:chOff x="2852400" y="1288600"/>
            <a:chExt cx="3214750" cy="3271500"/>
          </a:xfrm>
        </p:grpSpPr>
        <p:grpSp>
          <p:nvGrpSpPr>
            <p:cNvPr id="156" name="Shape 156"/>
            <p:cNvGrpSpPr/>
            <p:nvPr/>
          </p:nvGrpSpPr>
          <p:grpSpPr>
            <a:xfrm>
              <a:off x="2852400" y="2099500"/>
              <a:ext cx="834000" cy="2460600"/>
              <a:chOff x="1283625" y="1283550"/>
              <a:chExt cx="834000" cy="2460600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436475" y="3215850"/>
                <a:ext cx="528300" cy="5283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1283625" y="25717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1283625" y="12835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1283625" y="19276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cxnSp>
            <p:nvCxnSpPr>
              <p:cNvPr id="161" name="Shape 161"/>
              <p:cNvCxnSpPr>
                <a:stCxn id="157" idx="0"/>
                <a:endCxn id="158" idx="2"/>
              </p:cNvCxnSpPr>
              <p:nvPr/>
            </p:nvCxnSpPr>
            <p:spPr>
              <a:xfrm rot="10800000">
                <a:off x="1700625" y="29932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62" name="Shape 162"/>
              <p:cNvCxnSpPr>
                <a:stCxn id="158" idx="0"/>
                <a:endCxn id="160" idx="2"/>
              </p:cNvCxnSpPr>
              <p:nvPr/>
            </p:nvCxnSpPr>
            <p:spPr>
              <a:xfrm rot="10800000">
                <a:off x="1700625" y="23491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63" name="Shape 163"/>
              <p:cNvCxnSpPr>
                <a:stCxn id="160" idx="0"/>
                <a:endCxn id="159" idx="2"/>
              </p:cNvCxnSpPr>
              <p:nvPr/>
            </p:nvCxnSpPr>
            <p:spPr>
              <a:xfrm rot="10800000">
                <a:off x="1700625" y="17050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cxnSp>
          <p:nvCxnSpPr>
            <p:cNvPr id="164" name="Shape 164"/>
            <p:cNvCxnSpPr>
              <a:stCxn id="165" idx="0"/>
              <a:endCxn id="166" idx="4"/>
            </p:cNvCxnSpPr>
            <p:nvPr/>
          </p:nvCxnSpPr>
          <p:spPr>
            <a:xfrm rot="10800000">
              <a:off x="5650150" y="1816900"/>
              <a:ext cx="0" cy="2826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grpSp>
          <p:nvGrpSpPr>
            <p:cNvPr id="167" name="Shape 167"/>
            <p:cNvGrpSpPr/>
            <p:nvPr/>
          </p:nvGrpSpPr>
          <p:grpSpPr>
            <a:xfrm>
              <a:off x="4042775" y="2099500"/>
              <a:ext cx="834000" cy="2460600"/>
              <a:chOff x="1283625" y="1283550"/>
              <a:chExt cx="834000" cy="2460600"/>
            </a:xfrm>
          </p:grpSpPr>
          <p:sp>
            <p:nvSpPr>
              <p:cNvPr id="168" name="Shape 168"/>
              <p:cNvSpPr/>
              <p:nvPr/>
            </p:nvSpPr>
            <p:spPr>
              <a:xfrm>
                <a:off x="1436475" y="3215850"/>
                <a:ext cx="528300" cy="5283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1283625" y="25717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1283625" y="12835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1283625" y="19276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cxnSp>
            <p:nvCxnSpPr>
              <p:cNvPr id="172" name="Shape 172"/>
              <p:cNvCxnSpPr>
                <a:stCxn id="168" idx="0"/>
                <a:endCxn id="169" idx="2"/>
              </p:cNvCxnSpPr>
              <p:nvPr/>
            </p:nvCxnSpPr>
            <p:spPr>
              <a:xfrm rot="10800000">
                <a:off x="1700625" y="29932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73" name="Shape 173"/>
              <p:cNvCxnSpPr>
                <a:stCxn id="169" idx="0"/>
                <a:endCxn id="171" idx="2"/>
              </p:cNvCxnSpPr>
              <p:nvPr/>
            </p:nvCxnSpPr>
            <p:spPr>
              <a:xfrm rot="10800000">
                <a:off x="1700625" y="23491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74" name="Shape 174"/>
              <p:cNvCxnSpPr>
                <a:stCxn id="171" idx="0"/>
                <a:endCxn id="170" idx="2"/>
              </p:cNvCxnSpPr>
              <p:nvPr/>
            </p:nvCxnSpPr>
            <p:spPr>
              <a:xfrm rot="10800000">
                <a:off x="1700625" y="17050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grpSp>
          <p:nvGrpSpPr>
            <p:cNvPr id="175" name="Shape 175"/>
            <p:cNvGrpSpPr/>
            <p:nvPr/>
          </p:nvGrpSpPr>
          <p:grpSpPr>
            <a:xfrm>
              <a:off x="5233150" y="2099500"/>
              <a:ext cx="834000" cy="2460600"/>
              <a:chOff x="1283625" y="1283550"/>
              <a:chExt cx="834000" cy="2460600"/>
            </a:xfrm>
          </p:grpSpPr>
          <p:sp>
            <p:nvSpPr>
              <p:cNvPr id="176" name="Shape 176"/>
              <p:cNvSpPr/>
              <p:nvPr/>
            </p:nvSpPr>
            <p:spPr>
              <a:xfrm>
                <a:off x="1436475" y="3215850"/>
                <a:ext cx="528300" cy="528300"/>
              </a:xfrm>
              <a:prstGeom prst="ellipse">
                <a:avLst/>
              </a:prstGeom>
              <a:solidFill>
                <a:srgbClr val="CFE2F3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1283625" y="25717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1283625" y="12835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1283625" y="1927650"/>
                <a:ext cx="834000" cy="421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LSTM</a:t>
                </a:r>
                <a:endParaRPr sz="10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/>
                  <a:t>Cell</a:t>
                </a:r>
                <a:endParaRPr sz="1000"/>
              </a:p>
            </p:txBody>
          </p:sp>
          <p:cxnSp>
            <p:nvCxnSpPr>
              <p:cNvPr id="179" name="Shape 179"/>
              <p:cNvCxnSpPr>
                <a:stCxn id="176" idx="0"/>
                <a:endCxn id="177" idx="2"/>
              </p:cNvCxnSpPr>
              <p:nvPr/>
            </p:nvCxnSpPr>
            <p:spPr>
              <a:xfrm rot="10800000">
                <a:off x="1700625" y="29932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80" name="Shape 180"/>
              <p:cNvCxnSpPr>
                <a:stCxn id="177" idx="0"/>
                <a:endCxn id="178" idx="2"/>
              </p:cNvCxnSpPr>
              <p:nvPr/>
            </p:nvCxnSpPr>
            <p:spPr>
              <a:xfrm rot="10800000">
                <a:off x="1700625" y="23491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181" name="Shape 181"/>
              <p:cNvCxnSpPr>
                <a:stCxn id="178" idx="0"/>
                <a:endCxn id="165" idx="2"/>
              </p:cNvCxnSpPr>
              <p:nvPr/>
            </p:nvCxnSpPr>
            <p:spPr>
              <a:xfrm rot="10800000">
                <a:off x="1700625" y="1705050"/>
                <a:ext cx="0" cy="222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cxnSp>
          <p:nvCxnSpPr>
            <p:cNvPr id="182" name="Shape 182"/>
            <p:cNvCxnSpPr>
              <a:stCxn id="159" idx="3"/>
              <a:endCxn id="170" idx="1"/>
            </p:cNvCxnSpPr>
            <p:nvPr/>
          </p:nvCxnSpPr>
          <p:spPr>
            <a:xfrm>
              <a:off x="3686400" y="23102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3" name="Shape 183"/>
            <p:cNvCxnSpPr>
              <a:stCxn id="169" idx="3"/>
              <a:endCxn id="177" idx="1"/>
            </p:cNvCxnSpPr>
            <p:nvPr/>
          </p:nvCxnSpPr>
          <p:spPr>
            <a:xfrm>
              <a:off x="4876775" y="35984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4" name="Shape 184"/>
            <p:cNvCxnSpPr>
              <a:stCxn id="171" idx="3"/>
              <a:endCxn id="178" idx="1"/>
            </p:cNvCxnSpPr>
            <p:nvPr/>
          </p:nvCxnSpPr>
          <p:spPr>
            <a:xfrm>
              <a:off x="4876775" y="29543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5" name="Shape 185"/>
            <p:cNvCxnSpPr>
              <a:stCxn id="170" idx="3"/>
              <a:endCxn id="165" idx="1"/>
            </p:cNvCxnSpPr>
            <p:nvPr/>
          </p:nvCxnSpPr>
          <p:spPr>
            <a:xfrm>
              <a:off x="4876775" y="23102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6" name="Shape 186"/>
            <p:cNvCxnSpPr>
              <a:stCxn id="158" idx="3"/>
              <a:endCxn id="169" idx="1"/>
            </p:cNvCxnSpPr>
            <p:nvPr/>
          </p:nvCxnSpPr>
          <p:spPr>
            <a:xfrm>
              <a:off x="3686400" y="35984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87" name="Shape 187"/>
            <p:cNvCxnSpPr>
              <a:stCxn id="160" idx="3"/>
              <a:endCxn id="171" idx="1"/>
            </p:cNvCxnSpPr>
            <p:nvPr/>
          </p:nvCxnSpPr>
          <p:spPr>
            <a:xfrm>
              <a:off x="3686400" y="2954350"/>
              <a:ext cx="3564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166" name="Shape 166"/>
            <p:cNvSpPr/>
            <p:nvPr/>
          </p:nvSpPr>
          <p:spPr>
            <a:xfrm>
              <a:off x="5386000" y="1288600"/>
              <a:ext cx="528300" cy="5283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3584"/>
          <a:stretch/>
        </p:blipFill>
        <p:spPr>
          <a:xfrm>
            <a:off x="442875" y="1689420"/>
            <a:ext cx="2262299" cy="1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 descr="Screen Shot 2014-04-23 at 6.25.35 PM.png"/>
          <p:cNvPicPr preferRelativeResize="0"/>
          <p:nvPr/>
        </p:nvPicPr>
        <p:blipFill rotWithShape="1">
          <a:blip r:embed="rId4">
            <a:alphaModFix/>
          </a:blip>
          <a:srcRect t="34533" b="35021"/>
          <a:stretch/>
        </p:blipFill>
        <p:spPr>
          <a:xfrm rot="5400000">
            <a:off x="6867992" y="2344982"/>
            <a:ext cx="2591266" cy="2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0525" y="1168890"/>
            <a:ext cx="302700" cy="4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2963550" y="2136125"/>
            <a:ext cx="715200" cy="8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723700" y="2136125"/>
            <a:ext cx="715200" cy="87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5400000">
            <a:off x="1446025" y="2980840"/>
            <a:ext cx="302700" cy="2308800"/>
          </a:xfrm>
          <a:prstGeom prst="rightBrace">
            <a:avLst>
              <a:gd name="adj1" fmla="val 31152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 rot="5400000">
            <a:off x="4970725" y="2733640"/>
            <a:ext cx="302700" cy="2803200"/>
          </a:xfrm>
          <a:prstGeom prst="rightBrace">
            <a:avLst>
              <a:gd name="adj1" fmla="val 31152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 rot="5400000">
            <a:off x="8013075" y="3720490"/>
            <a:ext cx="302700" cy="829500"/>
          </a:xfrm>
          <a:prstGeom prst="rightBrace">
            <a:avLst>
              <a:gd name="adj1" fmla="val 31152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604100" y="4119280"/>
            <a:ext cx="200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Fixed-length segment</a:t>
            </a:r>
            <a:endParaRPr dirty="0"/>
          </a:p>
        </p:txBody>
      </p:sp>
      <p:sp>
        <p:nvSpPr>
          <p:cNvPr id="201" name="Shape 201"/>
          <p:cNvSpPr txBox="1"/>
          <p:nvPr/>
        </p:nvSpPr>
        <p:spPr>
          <a:xfrm>
            <a:off x="3776850" y="4187530"/>
            <a:ext cx="2691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Multi-layer LSTM network</a:t>
            </a:r>
            <a:endParaRPr dirty="0"/>
          </a:p>
        </p:txBody>
      </p:sp>
      <p:sp>
        <p:nvSpPr>
          <p:cNvPr id="202" name="Shape 202"/>
          <p:cNvSpPr txBox="1"/>
          <p:nvPr/>
        </p:nvSpPr>
        <p:spPr>
          <a:xfrm>
            <a:off x="7535225" y="4187530"/>
            <a:ext cx="1203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D-vector</a:t>
            </a:r>
            <a:endParaRPr dirty="0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64C4F5BA-77E2-7448-A9CB-FBDA2EB4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834" y="4577938"/>
            <a:ext cx="7445828" cy="528427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Wan, Li, Quan Wang, Alan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Papir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Ignacio Lopez Moreno. “Generalized end-to-end loss for speaker verification.” In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IEEE International Conference on Acoustics, Speech and Signal Processing (ICASSP)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4879-4883. IEEE, 2018.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69F0A3-B5D4-8D4D-A7E9-60D22D1255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67FCD-4B49-A748-B0E3-BCAA4A899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909B-0492-BE44-BC76-95B65D3B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Baseline </a:t>
            </a:r>
            <a:r>
              <a:rPr lang="en-US" dirty="0" err="1"/>
              <a:t>diarization</a:t>
            </a:r>
            <a:r>
              <a:rPr lang="en-US" dirty="0"/>
              <a:t>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79DD6-D7C6-B64E-98DF-3047E5662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834" y="4577938"/>
            <a:ext cx="7445828" cy="528427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Quan, Carlton Downey, Li Wan, Philip Andrew Mansfield, and Ignacio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Lopz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Moreno. “Speaker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diarization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LSTM.” In 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 IEEE International Conference on Acoustics, Speech and Signal Processing (ICASSP)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5239-5243. IEEE, 2018.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0255A6-B2C3-BF41-BC32-3FD0D4C66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" t="859" r="3182" b="1463"/>
          <a:stretch/>
        </p:blipFill>
        <p:spPr>
          <a:xfrm>
            <a:off x="1852551" y="1027221"/>
            <a:ext cx="5385459" cy="3568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FFA36-F72A-A742-AAB9-A8DD7D9DC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575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40100" y="703050"/>
            <a:ext cx="8035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- Why it’s not good enough?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4FB38-3379-424B-9F37-CBCDFB5D94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558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7469-CBCC-8D42-A4B6-7151E97F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clustering algorithms in </a:t>
            </a:r>
            <a:r>
              <a:rPr lang="en-US" dirty="0" err="1"/>
              <a:t>diarization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2FFB4-5BC4-934D-B66B-D72C99366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GMM</a:t>
            </a:r>
          </a:p>
          <a:p>
            <a:pPr>
              <a:lnSpc>
                <a:spcPct val="150000"/>
              </a:lnSpc>
            </a:pPr>
            <a:r>
              <a:rPr lang="en-US" dirty="0"/>
              <a:t>Mean shift</a:t>
            </a:r>
          </a:p>
          <a:p>
            <a:pPr>
              <a:lnSpc>
                <a:spcPct val="150000"/>
              </a:lnSpc>
            </a:pPr>
            <a:r>
              <a:rPr lang="en-US" dirty="0"/>
              <a:t>Hierarchical</a:t>
            </a:r>
          </a:p>
          <a:p>
            <a:pPr>
              <a:lnSpc>
                <a:spcPct val="150000"/>
              </a:lnSpc>
            </a:pPr>
            <a:r>
              <a:rPr lang="en-US" dirty="0"/>
              <a:t>K-Means</a:t>
            </a:r>
          </a:p>
          <a:p>
            <a:pPr>
              <a:lnSpc>
                <a:spcPct val="150000"/>
              </a:lnSpc>
            </a:pPr>
            <a:r>
              <a:rPr lang="en-US" dirty="0"/>
              <a:t>Spectral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13B0-3EC9-E046-99F7-0E7CA058B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1900B-70D5-AF4C-A6D1-728B3B31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634" y="1019600"/>
            <a:ext cx="6121091" cy="3643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3E818-02C9-B94B-B869-2D32211A2427}"/>
              </a:ext>
            </a:extLst>
          </p:cNvPr>
          <p:cNvSpPr txBox="1"/>
          <p:nvPr/>
        </p:nvSpPr>
        <p:spPr>
          <a:xfrm>
            <a:off x="3377930" y="4684200"/>
            <a:ext cx="4578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Figure. Examples of different clustering algorithms in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77"/>
              </a:rPr>
              <a:t>scikit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77"/>
              </a:rPr>
              <a:t>-learn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657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152">
            <a:extLst>
              <a:ext uri="{FF2B5EF4-FFF2-40B4-BE49-F238E27FC236}">
                <a16:creationId xmlns:a16="http://schemas.microsoft.com/office/drawing/2014/main" id="{0E774DEE-7F17-A040-B0FE-E92055D6B0A8}"/>
              </a:ext>
            </a:extLst>
          </p:cNvPr>
          <p:cNvSpPr/>
          <p:nvPr/>
        </p:nvSpPr>
        <p:spPr>
          <a:xfrm>
            <a:off x="872251" y="985581"/>
            <a:ext cx="3230965" cy="196530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42888" dist="76200" dir="37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9CCF6-4431-A449-9323-6C784C41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487AD2-0DED-AF4B-A002-12E592C4A36F}"/>
              </a:ext>
            </a:extLst>
          </p:cNvPr>
          <p:cNvGrpSpPr/>
          <p:nvPr/>
        </p:nvGrpSpPr>
        <p:grpSpPr>
          <a:xfrm>
            <a:off x="1041567" y="1321428"/>
            <a:ext cx="2756062" cy="1406611"/>
            <a:chOff x="426524" y="1236172"/>
            <a:chExt cx="2756062" cy="140661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ED5737-25A3-ED43-A1DD-AF525822F203}"/>
                </a:ext>
              </a:extLst>
            </p:cNvPr>
            <p:cNvSpPr/>
            <p:nvPr/>
          </p:nvSpPr>
          <p:spPr>
            <a:xfrm>
              <a:off x="1490354" y="1662545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841CA0-FB95-1444-A066-577515AD10C9}"/>
                </a:ext>
              </a:extLst>
            </p:cNvPr>
            <p:cNvSpPr/>
            <p:nvPr/>
          </p:nvSpPr>
          <p:spPr>
            <a:xfrm>
              <a:off x="1221180" y="1904010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89DD9D-3916-1B40-A046-3115FFA2533E}"/>
                </a:ext>
              </a:extLst>
            </p:cNvPr>
            <p:cNvSpPr/>
            <p:nvPr/>
          </p:nvSpPr>
          <p:spPr>
            <a:xfrm>
              <a:off x="1539834" y="2095686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B7717F-DB16-F040-9758-F752F971F754}"/>
                </a:ext>
              </a:extLst>
            </p:cNvPr>
            <p:cNvSpPr/>
            <p:nvPr/>
          </p:nvSpPr>
          <p:spPr>
            <a:xfrm>
              <a:off x="1765465" y="1945570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B21E1F-2631-D94B-B8A2-84A178955721}"/>
                </a:ext>
              </a:extLst>
            </p:cNvPr>
            <p:cNvSpPr/>
            <p:nvPr/>
          </p:nvSpPr>
          <p:spPr>
            <a:xfrm>
              <a:off x="2080161" y="1585355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086428-A5EF-614A-A9F4-A2DA8799AA0A}"/>
                </a:ext>
              </a:extLst>
            </p:cNvPr>
            <p:cNvSpPr/>
            <p:nvPr/>
          </p:nvSpPr>
          <p:spPr>
            <a:xfrm>
              <a:off x="2080161" y="2018497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2E624F-948D-8F49-B8D8-2A24F71E4F2F}"/>
                </a:ext>
              </a:extLst>
            </p:cNvPr>
            <p:cNvSpPr/>
            <p:nvPr/>
          </p:nvSpPr>
          <p:spPr>
            <a:xfrm>
              <a:off x="2287980" y="1836715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87DB89-C2E7-4C41-811C-50FDC929D604}"/>
                </a:ext>
              </a:extLst>
            </p:cNvPr>
            <p:cNvSpPr/>
            <p:nvPr/>
          </p:nvSpPr>
          <p:spPr>
            <a:xfrm>
              <a:off x="2422567" y="2333197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60BE53-A835-E84D-93BC-D40BC8998A55}"/>
                </a:ext>
              </a:extLst>
            </p:cNvPr>
            <p:cNvSpPr/>
            <p:nvPr/>
          </p:nvSpPr>
          <p:spPr>
            <a:xfrm>
              <a:off x="977736" y="1522019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69E8F1-54D1-0D4E-9A8A-AA73B899FB72}"/>
                </a:ext>
              </a:extLst>
            </p:cNvPr>
            <p:cNvSpPr/>
            <p:nvPr/>
          </p:nvSpPr>
          <p:spPr>
            <a:xfrm>
              <a:off x="1054925" y="2178817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62D552-6A3D-A542-80B4-ACC6C95C1AEA}"/>
                </a:ext>
              </a:extLst>
            </p:cNvPr>
            <p:cNvSpPr/>
            <p:nvPr/>
          </p:nvSpPr>
          <p:spPr>
            <a:xfrm>
              <a:off x="2370117" y="1236172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D2936C-8C23-5F40-A4FB-A79C41C18C2B}"/>
                </a:ext>
              </a:extLst>
            </p:cNvPr>
            <p:cNvSpPr/>
            <p:nvPr/>
          </p:nvSpPr>
          <p:spPr>
            <a:xfrm>
              <a:off x="2707576" y="2265901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F41EF-ABC2-2841-8092-DD3ED064DB6C}"/>
                </a:ext>
              </a:extLst>
            </p:cNvPr>
            <p:cNvSpPr/>
            <p:nvPr/>
          </p:nvSpPr>
          <p:spPr>
            <a:xfrm>
              <a:off x="2674916" y="1565561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60519F-5AA3-6B49-AC8E-222C54B9842B}"/>
                </a:ext>
              </a:extLst>
            </p:cNvPr>
            <p:cNvSpPr/>
            <p:nvPr/>
          </p:nvSpPr>
          <p:spPr>
            <a:xfrm>
              <a:off x="714501" y="1858486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C452F49-E1FC-5A46-9E67-13D3619A6E9C}"/>
                </a:ext>
              </a:extLst>
            </p:cNvPr>
            <p:cNvSpPr/>
            <p:nvPr/>
          </p:nvSpPr>
          <p:spPr>
            <a:xfrm>
              <a:off x="1274619" y="2343087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F4FDE1-E93C-2F4D-9F64-A1CAA88CEB7A}"/>
                </a:ext>
              </a:extLst>
            </p:cNvPr>
            <p:cNvSpPr/>
            <p:nvPr/>
          </p:nvSpPr>
          <p:spPr>
            <a:xfrm>
              <a:off x="2861956" y="1904008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57CE32-3977-0446-925F-F05FD2F4D1A7}"/>
                </a:ext>
              </a:extLst>
            </p:cNvPr>
            <p:cNvSpPr/>
            <p:nvPr/>
          </p:nvSpPr>
          <p:spPr>
            <a:xfrm>
              <a:off x="2335481" y="2108398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AF92704-A072-534A-BE56-493EE26100B8}"/>
                </a:ext>
              </a:extLst>
            </p:cNvPr>
            <p:cNvSpPr/>
            <p:nvPr/>
          </p:nvSpPr>
          <p:spPr>
            <a:xfrm>
              <a:off x="3016335" y="2487576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40D8B5-8A9E-B24E-93B5-FF8D0D5915BA}"/>
                </a:ext>
              </a:extLst>
            </p:cNvPr>
            <p:cNvSpPr/>
            <p:nvPr/>
          </p:nvSpPr>
          <p:spPr>
            <a:xfrm>
              <a:off x="643249" y="2169751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8D9F26-0548-864B-9611-D1F31678B2A3}"/>
                </a:ext>
              </a:extLst>
            </p:cNvPr>
            <p:cNvSpPr/>
            <p:nvPr/>
          </p:nvSpPr>
          <p:spPr>
            <a:xfrm>
              <a:off x="831273" y="2488404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77E1DD-ED38-A245-8C92-FD0240023A7A}"/>
                </a:ext>
              </a:extLst>
            </p:cNvPr>
            <p:cNvSpPr/>
            <p:nvPr/>
          </p:nvSpPr>
          <p:spPr>
            <a:xfrm>
              <a:off x="426524" y="1602022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9549BEB-D1D3-6641-9346-9C56107BAAFA}"/>
                </a:ext>
              </a:extLst>
            </p:cNvPr>
            <p:cNvSpPr/>
            <p:nvPr/>
          </p:nvSpPr>
          <p:spPr>
            <a:xfrm>
              <a:off x="3028207" y="1419933"/>
              <a:ext cx="154379" cy="154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01FDAB-4CB2-6444-85B4-BE27EBCF1ABE}"/>
              </a:ext>
            </a:extLst>
          </p:cNvPr>
          <p:cNvGrpSpPr/>
          <p:nvPr/>
        </p:nvGrpSpPr>
        <p:grpSpPr>
          <a:xfrm>
            <a:off x="5399811" y="945637"/>
            <a:ext cx="3230965" cy="2005250"/>
            <a:chOff x="5399811" y="945637"/>
            <a:chExt cx="3230965" cy="2005250"/>
          </a:xfrm>
        </p:grpSpPr>
        <p:sp>
          <p:nvSpPr>
            <p:cNvPr id="77" name="Shape 152">
              <a:extLst>
                <a:ext uri="{FF2B5EF4-FFF2-40B4-BE49-F238E27FC236}">
                  <a16:creationId xmlns:a16="http://schemas.microsoft.com/office/drawing/2014/main" id="{22EC27D6-7362-DC49-B2DE-3D3B8D91EBD7}"/>
                </a:ext>
              </a:extLst>
            </p:cNvPr>
            <p:cNvSpPr/>
            <p:nvPr/>
          </p:nvSpPr>
          <p:spPr>
            <a:xfrm>
              <a:off x="5399811" y="985580"/>
              <a:ext cx="3230965" cy="1965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42888" dist="76200" dir="3720000" algn="bl" rotWithShape="0">
                <a:srgbClr val="434343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D211077-9CF4-DD44-85CA-BF5810E9E18D}"/>
                </a:ext>
              </a:extLst>
            </p:cNvPr>
            <p:cNvGrpSpPr/>
            <p:nvPr/>
          </p:nvGrpSpPr>
          <p:grpSpPr>
            <a:xfrm>
              <a:off x="5475021" y="1321428"/>
              <a:ext cx="2590802" cy="1290987"/>
              <a:chOff x="4894609" y="1196589"/>
              <a:chExt cx="2590802" cy="129098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473DA90-C28A-F640-B2C5-6E07A190A5B2}"/>
                  </a:ext>
                </a:extLst>
              </p:cNvPr>
              <p:cNvSpPr/>
              <p:nvPr/>
            </p:nvSpPr>
            <p:spPr>
              <a:xfrm>
                <a:off x="5169724" y="171994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C473BDC-545A-BA41-8B41-75C326E0E610}"/>
                  </a:ext>
                </a:extLst>
              </p:cNvPr>
              <p:cNvSpPr/>
              <p:nvPr/>
            </p:nvSpPr>
            <p:spPr>
              <a:xfrm>
                <a:off x="5363686" y="1454722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D2ACE39-1867-0241-A4C2-239A37FF7A93}"/>
                  </a:ext>
                </a:extLst>
              </p:cNvPr>
              <p:cNvSpPr/>
              <p:nvPr/>
            </p:nvSpPr>
            <p:spPr>
              <a:xfrm>
                <a:off x="5698176" y="1991094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817B929-27DB-A047-A805-5607E6EC3E09}"/>
                  </a:ext>
                </a:extLst>
              </p:cNvPr>
              <p:cNvSpPr/>
              <p:nvPr/>
            </p:nvSpPr>
            <p:spPr>
              <a:xfrm>
                <a:off x="5209307" y="205838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6594E87-7A41-954F-A041-4C5594B4AA41}"/>
                  </a:ext>
                </a:extLst>
              </p:cNvPr>
              <p:cNvSpPr/>
              <p:nvPr/>
            </p:nvSpPr>
            <p:spPr>
              <a:xfrm>
                <a:off x="5969329" y="175952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ABAB7D-704D-5446-BAF7-35392BC7638E}"/>
                  </a:ext>
                </a:extLst>
              </p:cNvPr>
              <p:cNvSpPr/>
              <p:nvPr/>
            </p:nvSpPr>
            <p:spPr>
              <a:xfrm>
                <a:off x="5795154" y="15174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21065F4-22CB-1D4B-A8E2-4431DF53C8B5}"/>
                  </a:ext>
                </a:extLst>
              </p:cNvPr>
              <p:cNvSpPr/>
              <p:nvPr/>
            </p:nvSpPr>
            <p:spPr>
              <a:xfrm>
                <a:off x="6806540" y="2237041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CB2C086-9CD5-6C44-92B9-1F5D42573A03}"/>
                  </a:ext>
                </a:extLst>
              </p:cNvPr>
              <p:cNvSpPr/>
              <p:nvPr/>
            </p:nvSpPr>
            <p:spPr>
              <a:xfrm>
                <a:off x="6384965" y="2058386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3CC657D-7973-B142-AA34-5B72FD48084D}"/>
                  </a:ext>
                </a:extLst>
              </p:cNvPr>
              <p:cNvSpPr/>
              <p:nvPr/>
            </p:nvSpPr>
            <p:spPr>
              <a:xfrm>
                <a:off x="6462154" y="1480453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9B95B7F-87F8-AD45-8EFE-8D02D043F417}"/>
                  </a:ext>
                </a:extLst>
              </p:cNvPr>
              <p:cNvSpPr/>
              <p:nvPr/>
            </p:nvSpPr>
            <p:spPr>
              <a:xfrm>
                <a:off x="6960919" y="1196589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91E0723-8215-7B45-BDB1-DE2615494AD3}"/>
                  </a:ext>
                </a:extLst>
              </p:cNvPr>
              <p:cNvSpPr/>
              <p:nvPr/>
            </p:nvSpPr>
            <p:spPr>
              <a:xfrm>
                <a:off x="5389413" y="233319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E596E9C-E697-D140-9676-1DE8725689C7}"/>
                  </a:ext>
                </a:extLst>
              </p:cNvPr>
              <p:cNvSpPr/>
              <p:nvPr/>
            </p:nvSpPr>
            <p:spPr>
              <a:xfrm>
                <a:off x="6749139" y="1704104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3646946-7A3B-C346-A89E-551AEBA6717D}"/>
                  </a:ext>
                </a:extLst>
              </p:cNvPr>
              <p:cNvSpPr/>
              <p:nvPr/>
            </p:nvSpPr>
            <p:spPr>
              <a:xfrm>
                <a:off x="5092534" y="144623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747BA80-201E-B54D-AD7D-7D9094A01471}"/>
                  </a:ext>
                </a:extLst>
              </p:cNvPr>
              <p:cNvSpPr/>
              <p:nvPr/>
            </p:nvSpPr>
            <p:spPr>
              <a:xfrm>
                <a:off x="7180613" y="2019326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A1695-9407-F344-8777-E28E2FD71B02}"/>
                  </a:ext>
                </a:extLst>
              </p:cNvPr>
              <p:cNvSpPr/>
              <p:nvPr/>
            </p:nvSpPr>
            <p:spPr>
              <a:xfrm>
                <a:off x="7119257" y="1725875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9D06CE8-E52D-FD4A-A522-1617E2B081FB}"/>
                  </a:ext>
                </a:extLst>
              </p:cNvPr>
              <p:cNvSpPr/>
              <p:nvPr/>
            </p:nvSpPr>
            <p:spPr>
              <a:xfrm>
                <a:off x="6204855" y="1836714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A3C6D58-7CF0-5448-BE88-53C95B3054B4}"/>
                  </a:ext>
                </a:extLst>
              </p:cNvPr>
              <p:cNvSpPr/>
              <p:nvPr/>
            </p:nvSpPr>
            <p:spPr>
              <a:xfrm>
                <a:off x="5573479" y="1753583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51288E2-53BE-3041-B64A-854ADE395A1A}"/>
                  </a:ext>
                </a:extLst>
              </p:cNvPr>
              <p:cNvSpPr/>
              <p:nvPr/>
            </p:nvSpPr>
            <p:spPr>
              <a:xfrm>
                <a:off x="6911430" y="1981196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F61642A-19B9-F04A-9E59-4113A19B21DB}"/>
                  </a:ext>
                </a:extLst>
              </p:cNvPr>
              <p:cNvSpPr/>
              <p:nvPr/>
            </p:nvSpPr>
            <p:spPr>
              <a:xfrm>
                <a:off x="4894609" y="1704103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4C195B7-75C8-D84D-9BEA-F8AFA22AB16B}"/>
                  </a:ext>
                </a:extLst>
              </p:cNvPr>
              <p:cNvSpPr/>
              <p:nvPr/>
            </p:nvSpPr>
            <p:spPr>
              <a:xfrm>
                <a:off x="7331032" y="1450760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817399E-FCB7-4243-9FF9-233CDFD6E619}"/>
                  </a:ext>
                </a:extLst>
              </p:cNvPr>
              <p:cNvSpPr/>
              <p:nvPr/>
            </p:nvSpPr>
            <p:spPr>
              <a:xfrm>
                <a:off x="7121242" y="2333197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99731F-B53D-264E-898C-64FF2EF5E90A}"/>
                </a:ext>
              </a:extLst>
            </p:cNvPr>
            <p:cNvSpPr txBox="1"/>
            <p:nvPr/>
          </p:nvSpPr>
          <p:spPr>
            <a:xfrm>
              <a:off x="5557317" y="945637"/>
              <a:ext cx="17908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tx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training examples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00F4A3-DA14-E14B-9910-464CA6E46510}"/>
              </a:ext>
            </a:extLst>
          </p:cNvPr>
          <p:cNvGrpSpPr/>
          <p:nvPr/>
        </p:nvGrpSpPr>
        <p:grpSpPr>
          <a:xfrm>
            <a:off x="3195262" y="2915392"/>
            <a:ext cx="3230965" cy="2174217"/>
            <a:chOff x="3195262" y="2915392"/>
            <a:chExt cx="3230965" cy="2174217"/>
          </a:xfrm>
        </p:grpSpPr>
        <p:sp>
          <p:nvSpPr>
            <p:cNvPr id="78" name="Shape 152">
              <a:extLst>
                <a:ext uri="{FF2B5EF4-FFF2-40B4-BE49-F238E27FC236}">
                  <a16:creationId xmlns:a16="http://schemas.microsoft.com/office/drawing/2014/main" id="{515F5552-D6B5-FC41-85E5-203C93F94BFB}"/>
                </a:ext>
              </a:extLst>
            </p:cNvPr>
            <p:cNvSpPr/>
            <p:nvPr/>
          </p:nvSpPr>
          <p:spPr>
            <a:xfrm>
              <a:off x="3195262" y="3124302"/>
              <a:ext cx="3230965" cy="19653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42888" dist="76200" dir="3720000" algn="bl" rotWithShape="0">
                <a:srgbClr val="434343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3A9FA50E-905D-BC46-89B3-8E2756CDB39D}"/>
                </a:ext>
              </a:extLst>
            </p:cNvPr>
            <p:cNvSpPr/>
            <p:nvPr/>
          </p:nvSpPr>
          <p:spPr>
            <a:xfrm>
              <a:off x="3948545" y="2915392"/>
              <a:ext cx="1724401" cy="55220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72AC5C-5AF8-5840-B2ED-CDEC9308F8D6}"/>
                </a:ext>
              </a:extLst>
            </p:cNvPr>
            <p:cNvGrpSpPr/>
            <p:nvPr/>
          </p:nvGrpSpPr>
          <p:grpSpPr>
            <a:xfrm>
              <a:off x="3432714" y="3536451"/>
              <a:ext cx="2756062" cy="1406611"/>
              <a:chOff x="426524" y="1236172"/>
              <a:chExt cx="2756062" cy="1406611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C151213-8E60-6448-87E6-7A53978A0E3F}"/>
                  </a:ext>
                </a:extLst>
              </p:cNvPr>
              <p:cNvSpPr/>
              <p:nvPr/>
            </p:nvSpPr>
            <p:spPr>
              <a:xfrm>
                <a:off x="1490354" y="1662545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A97D7B-3C5E-E742-B273-EC3A3DE28FD5}"/>
                  </a:ext>
                </a:extLst>
              </p:cNvPr>
              <p:cNvSpPr/>
              <p:nvPr/>
            </p:nvSpPr>
            <p:spPr>
              <a:xfrm>
                <a:off x="1221180" y="190401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64D1FE6-E193-C642-A48A-C6A4DF2DD356}"/>
                  </a:ext>
                </a:extLst>
              </p:cNvPr>
              <p:cNvSpPr/>
              <p:nvPr/>
            </p:nvSpPr>
            <p:spPr>
              <a:xfrm>
                <a:off x="1539834" y="20956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6A1C53A-6DD0-5A45-B9AC-45225468AEE2}"/>
                  </a:ext>
                </a:extLst>
              </p:cNvPr>
              <p:cNvSpPr/>
              <p:nvPr/>
            </p:nvSpPr>
            <p:spPr>
              <a:xfrm>
                <a:off x="1765465" y="1945570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29AC3F5-52BE-7D4E-8F7E-EE37D3E8DEFF}"/>
                  </a:ext>
                </a:extLst>
              </p:cNvPr>
              <p:cNvSpPr/>
              <p:nvPr/>
            </p:nvSpPr>
            <p:spPr>
              <a:xfrm>
                <a:off x="2080161" y="1585355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9ACBEEB-3561-334B-8939-B5D99F638794}"/>
                  </a:ext>
                </a:extLst>
              </p:cNvPr>
              <p:cNvSpPr/>
              <p:nvPr/>
            </p:nvSpPr>
            <p:spPr>
              <a:xfrm>
                <a:off x="2080161" y="2018497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6884568-9D72-784D-9CDD-5EA359DBD639}"/>
                  </a:ext>
                </a:extLst>
              </p:cNvPr>
              <p:cNvSpPr/>
              <p:nvPr/>
            </p:nvSpPr>
            <p:spPr>
              <a:xfrm>
                <a:off x="2287980" y="1836715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C898166-8854-8847-8AED-38C8B0251A6E}"/>
                  </a:ext>
                </a:extLst>
              </p:cNvPr>
              <p:cNvSpPr/>
              <p:nvPr/>
            </p:nvSpPr>
            <p:spPr>
              <a:xfrm>
                <a:off x="2422567" y="2333197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503BF86-7349-4C4B-A561-4E756238479C}"/>
                  </a:ext>
                </a:extLst>
              </p:cNvPr>
              <p:cNvSpPr/>
              <p:nvPr/>
            </p:nvSpPr>
            <p:spPr>
              <a:xfrm>
                <a:off x="977736" y="1522019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89AA051-3B41-D74B-9390-82A619B986BC}"/>
                  </a:ext>
                </a:extLst>
              </p:cNvPr>
              <p:cNvSpPr/>
              <p:nvPr/>
            </p:nvSpPr>
            <p:spPr>
              <a:xfrm>
                <a:off x="1054925" y="217881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F2A6A82-14A7-D140-9D12-1516A31FFE37}"/>
                  </a:ext>
                </a:extLst>
              </p:cNvPr>
              <p:cNvSpPr/>
              <p:nvPr/>
            </p:nvSpPr>
            <p:spPr>
              <a:xfrm>
                <a:off x="2370117" y="1236172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8273A15-ABEF-054D-B631-E9D492769DDC}"/>
                  </a:ext>
                </a:extLst>
              </p:cNvPr>
              <p:cNvSpPr/>
              <p:nvPr/>
            </p:nvSpPr>
            <p:spPr>
              <a:xfrm>
                <a:off x="2707576" y="2265901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FAEA359-5D77-3F43-93CD-89A6AB508A57}"/>
                  </a:ext>
                </a:extLst>
              </p:cNvPr>
              <p:cNvSpPr/>
              <p:nvPr/>
            </p:nvSpPr>
            <p:spPr>
              <a:xfrm>
                <a:off x="2674916" y="1565561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7D1D62F-C462-BA43-9CBD-120EC3857055}"/>
                  </a:ext>
                </a:extLst>
              </p:cNvPr>
              <p:cNvSpPr/>
              <p:nvPr/>
            </p:nvSpPr>
            <p:spPr>
              <a:xfrm>
                <a:off x="714501" y="1858486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72862FD-EB89-3C4A-BAE0-5A9689ED277D}"/>
                  </a:ext>
                </a:extLst>
              </p:cNvPr>
              <p:cNvSpPr/>
              <p:nvPr/>
            </p:nvSpPr>
            <p:spPr>
              <a:xfrm>
                <a:off x="1274619" y="2343087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D7F8853-1A55-B24D-8A20-A940E40CC83C}"/>
                  </a:ext>
                </a:extLst>
              </p:cNvPr>
              <p:cNvSpPr/>
              <p:nvPr/>
            </p:nvSpPr>
            <p:spPr>
              <a:xfrm>
                <a:off x="2861956" y="1904008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46A55CE-1EFE-904A-8639-78E977F94BD5}"/>
                  </a:ext>
                </a:extLst>
              </p:cNvPr>
              <p:cNvSpPr/>
              <p:nvPr/>
            </p:nvSpPr>
            <p:spPr>
              <a:xfrm>
                <a:off x="2335481" y="2108398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AD73F61-5FCB-2C4A-8C0C-FB5A97B7797F}"/>
                  </a:ext>
                </a:extLst>
              </p:cNvPr>
              <p:cNvSpPr/>
              <p:nvPr/>
            </p:nvSpPr>
            <p:spPr>
              <a:xfrm>
                <a:off x="3016335" y="2487576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1C24FD2-25EE-184B-9947-7E2B08E7EAD8}"/>
                  </a:ext>
                </a:extLst>
              </p:cNvPr>
              <p:cNvSpPr/>
              <p:nvPr/>
            </p:nvSpPr>
            <p:spPr>
              <a:xfrm>
                <a:off x="643249" y="2169751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800BC25-11BF-CE40-994D-A2D691936F04}"/>
                  </a:ext>
                </a:extLst>
              </p:cNvPr>
              <p:cNvSpPr/>
              <p:nvPr/>
            </p:nvSpPr>
            <p:spPr>
              <a:xfrm>
                <a:off x="831273" y="2488404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9D7DA93-84AC-7148-9A6C-874412E089CD}"/>
                  </a:ext>
                </a:extLst>
              </p:cNvPr>
              <p:cNvSpPr/>
              <p:nvPr/>
            </p:nvSpPr>
            <p:spPr>
              <a:xfrm>
                <a:off x="426524" y="1602022"/>
                <a:ext cx="154379" cy="15437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83E8128-DE2C-2C41-ADDC-32E8E91C7F7D}"/>
                  </a:ext>
                </a:extLst>
              </p:cNvPr>
              <p:cNvSpPr/>
              <p:nvPr/>
            </p:nvSpPr>
            <p:spPr>
              <a:xfrm>
                <a:off x="3028207" y="1419933"/>
                <a:ext cx="154379" cy="15437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AC546-807E-6546-802A-841B0439C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415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2033</Words>
  <Application>Microsoft Macintosh PowerPoint</Application>
  <PresentationFormat>On-screen Show (16:9)</PresentationFormat>
  <Paragraphs>445</Paragraphs>
  <Slides>50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Source Sans Pro</vt:lpstr>
      <vt:lpstr>Roboto Mono</vt:lpstr>
      <vt:lpstr>Georgia</vt:lpstr>
      <vt:lpstr>Times New Roman</vt:lpstr>
      <vt:lpstr>Roboto</vt:lpstr>
      <vt:lpstr>Cambria Math</vt:lpstr>
      <vt:lpstr>Arial</vt:lpstr>
      <vt:lpstr>Google</vt:lpstr>
      <vt:lpstr>Fully Supervised Speaker Diarization Say Goodbye to clustering</vt:lpstr>
      <vt:lpstr>Part 1:  Introduction</vt:lpstr>
      <vt:lpstr>Prerequisite: Watch this video first</vt:lpstr>
      <vt:lpstr>Recap: What is speaker diarization?</vt:lpstr>
      <vt:lpstr>Recap: Speaker recognition with d-vector</vt:lpstr>
      <vt:lpstr>Recap: Baseline diarization system</vt:lpstr>
      <vt:lpstr>Part 2:  Clustering - Why it’s not good enough?</vt:lpstr>
      <vt:lpstr>Popular clustering algorithms in diarization</vt:lpstr>
      <vt:lpstr>How many clusters?</vt:lpstr>
      <vt:lpstr>How many clusters?</vt:lpstr>
      <vt:lpstr>The order matters!</vt:lpstr>
      <vt:lpstr>What clustering cannot do?</vt:lpstr>
      <vt:lpstr>The trend in speech: Supervised, RNN, end-to-end loss</vt:lpstr>
      <vt:lpstr>Supervised diarization</vt:lpstr>
      <vt:lpstr>Supervised diarization</vt:lpstr>
      <vt:lpstr>Part 3:  UIS-RNN</vt:lpstr>
      <vt:lpstr>Notations</vt:lpstr>
      <vt:lpstr>Example</vt:lpstr>
      <vt:lpstr>Target</vt:lpstr>
      <vt:lpstr>Speaker change: Generic form</vt:lpstr>
      <vt:lpstr>Speaker change: Simplest form</vt:lpstr>
      <vt:lpstr>Speaker assignment</vt:lpstr>
      <vt:lpstr>Chinese restaurant process</vt:lpstr>
      <vt:lpstr>Speaker assignment: Formulations</vt:lpstr>
      <vt:lpstr>Speaker assignment: Heuristics</vt:lpstr>
      <vt:lpstr>Sequence generation</vt:lpstr>
      <vt:lpstr>Sequence generation</vt:lpstr>
      <vt:lpstr>Summary of UIS-RNN</vt:lpstr>
      <vt:lpstr>Why the name?</vt:lpstr>
      <vt:lpstr>Training</vt:lpstr>
      <vt:lpstr>Training</vt:lpstr>
      <vt:lpstr>Decoding: The generic solution</vt:lpstr>
      <vt:lpstr>Decoding: The practical solution</vt:lpstr>
      <vt:lpstr>Part 4:  Experimental Results</vt:lpstr>
      <vt:lpstr>Speaker recognition model</vt:lpstr>
      <vt:lpstr>Diarization evaluation protocol</vt:lpstr>
      <vt:lpstr>Datasets</vt:lpstr>
      <vt:lpstr>Experiments</vt:lpstr>
      <vt:lpstr>Diarization error rate (DER) results</vt:lpstr>
      <vt:lpstr>Part 5:  The Python Library</vt:lpstr>
      <vt:lpstr>The uis-rnn library</vt:lpstr>
      <vt:lpstr>APIs (v0.0.5)</vt:lpstr>
      <vt:lpstr>Data preparation</vt:lpstr>
      <vt:lpstr>Arguments explained</vt:lpstr>
      <vt:lpstr>FAQs</vt:lpstr>
      <vt:lpstr>FAQs</vt:lpstr>
      <vt:lpstr>Part 6:  Conclusions and Future Work</vt:lpstr>
      <vt:lpstr>Conclusions </vt:lpstr>
      <vt:lpstr>Future work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End-to-End Loss For Speaker Verification</dc:title>
  <cp:lastModifiedBy>Quan Wang</cp:lastModifiedBy>
  <cp:revision>233</cp:revision>
  <dcterms:modified xsi:type="dcterms:W3CDTF">2019-02-18T16:12:52Z</dcterms:modified>
</cp:coreProperties>
</file>